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6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4"/>
    <p:sldMasterId id="2147483756" r:id="rId5"/>
    <p:sldMasterId id="2147483762" r:id="rId6"/>
    <p:sldMasterId id="2147483764" r:id="rId7"/>
    <p:sldMasterId id="2147483769" r:id="rId8"/>
    <p:sldMasterId id="2147483777" r:id="rId9"/>
    <p:sldMasterId id="2147483786" r:id="rId10"/>
  </p:sldMasterIdLst>
  <p:notesMasterIdLst>
    <p:notesMasterId r:id="rId37"/>
  </p:notesMasterIdLst>
  <p:handoutMasterIdLst>
    <p:handoutMasterId r:id="rId38"/>
  </p:handoutMasterIdLst>
  <p:sldIdLst>
    <p:sldId id="480" r:id="rId11"/>
    <p:sldId id="610" r:id="rId12"/>
    <p:sldId id="694" r:id="rId13"/>
    <p:sldId id="661" r:id="rId14"/>
    <p:sldId id="662" r:id="rId15"/>
    <p:sldId id="672" r:id="rId16"/>
    <p:sldId id="673" r:id="rId17"/>
    <p:sldId id="693" r:id="rId18"/>
    <p:sldId id="674" r:id="rId19"/>
    <p:sldId id="675" r:id="rId20"/>
    <p:sldId id="676" r:id="rId21"/>
    <p:sldId id="677" r:id="rId22"/>
    <p:sldId id="678" r:id="rId23"/>
    <p:sldId id="692" r:id="rId24"/>
    <p:sldId id="679" r:id="rId25"/>
    <p:sldId id="691" r:id="rId26"/>
    <p:sldId id="680" r:id="rId27"/>
    <p:sldId id="681" r:id="rId28"/>
    <p:sldId id="682" r:id="rId29"/>
    <p:sldId id="683" r:id="rId30"/>
    <p:sldId id="684" r:id="rId31"/>
    <p:sldId id="685" r:id="rId32"/>
    <p:sldId id="686" r:id="rId33"/>
    <p:sldId id="687" r:id="rId34"/>
    <p:sldId id="688" r:id="rId35"/>
    <p:sldId id="689" r:id="rId3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2"/>
    <a:srgbClr val="FFFF66"/>
    <a:srgbClr val="CCFFFF"/>
    <a:srgbClr val="FFFFFF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E9F27-87EA-43EE-B80C-8D3A89889D8D}" v="1" dt="2022-02-16T17:30:55.3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3" autoAdjust="0"/>
    <p:restoredTop sz="89875" autoAdjust="0"/>
  </p:normalViewPr>
  <p:slideViewPr>
    <p:cSldViewPr snapToGrid="0">
      <p:cViewPr varScale="1">
        <p:scale>
          <a:sx n="102" d="100"/>
          <a:sy n="102" d="100"/>
        </p:scale>
        <p:origin x="1698" y="78"/>
      </p:cViewPr>
      <p:guideLst/>
    </p:cSldViewPr>
  </p:slideViewPr>
  <p:outlineViewPr>
    <p:cViewPr>
      <p:scale>
        <a:sx n="33" d="100"/>
        <a:sy n="33" d="100"/>
      </p:scale>
      <p:origin x="0" y="-48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95" Type="http://schemas.microsoft.com/office/2015/10/relationships/revisionInfo" Target="revisionInfo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9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nes, Charita C CIV USN NAVFAC SW SAN CA (USA)" userId="S::charita.c.barnes.civ@us.navy.mil::39ac5702-6567-40c6-8154-1f2b1ff78bf5" providerId="AD" clId="Web-{31CE9F27-87EA-43EE-B80C-8D3A89889D8D}"/>
    <pc:docChg chg="addSld">
      <pc:chgData name="Barnes, Charita C CIV USN NAVFAC SW SAN CA (USA)" userId="S::charita.c.barnes.civ@us.navy.mil::39ac5702-6567-40c6-8154-1f2b1ff78bf5" providerId="AD" clId="Web-{31CE9F27-87EA-43EE-B80C-8D3A89889D8D}" dt="2022-02-16T17:30:55.389" v="0"/>
      <pc:docMkLst>
        <pc:docMk/>
      </pc:docMkLst>
      <pc:sldChg chg="new">
        <pc:chgData name="Barnes, Charita C CIV USN NAVFAC SW SAN CA (USA)" userId="S::charita.c.barnes.civ@us.navy.mil::39ac5702-6567-40c6-8154-1f2b1ff78bf5" providerId="AD" clId="Web-{31CE9F27-87EA-43EE-B80C-8D3A89889D8D}" dt="2022-02-16T17:30:55.389" v="0"/>
        <pc:sldMkLst>
          <pc:docMk/>
          <pc:sldMk cId="1242818851" sldId="5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081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C22953E7-7A97-4250-91A9-FCFFCBC18725}" type="datetimeFigureOut">
              <a:rPr lang="en-US" smtClean="0"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081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C2E32013-945E-428D-ADCA-B2384B5282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59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1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02E6AA81-899D-44A0-A1BA-33ECF8314C0F}" type="datetimeFigureOut">
              <a:rPr lang="en-US" smtClean="0"/>
              <a:t>11/15/2022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73813"/>
            <a:ext cx="5609588" cy="366053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1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A5ED4ABF-D8AF-4D38-BE2F-8BFEB9208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00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ED4ABF-D8AF-4D38-BE2F-8BFEB92088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359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ED4ABF-D8AF-4D38-BE2F-8BFEB92088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9492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Contacted HQ CAO Team regarding missing</a:t>
            </a:r>
            <a:r>
              <a:rPr lang="en-US" baseline="0" dirty="0" smtClean="0"/>
              <a:t> BA Controls, response pending. </a:t>
            </a:r>
            <a:br>
              <a:rPr lang="en-US" baseline="0" dirty="0" smtClean="0"/>
            </a:br>
            <a:r>
              <a:rPr lang="en-US" baseline="0" dirty="0" smtClean="0"/>
              <a:t>Planned obligations are computed off Issued Controls.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D4ABF-D8AF-4D38-BE2F-8BFEB920889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46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design2c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5110163" y="1998663"/>
            <a:ext cx="3813175" cy="0"/>
          </a:xfrm>
          <a:prstGeom prst="line">
            <a:avLst/>
          </a:prstGeom>
          <a:noFill/>
          <a:ln w="12700">
            <a:solidFill>
              <a:srgbClr val="0C2577"/>
            </a:solidFill>
            <a:round/>
            <a:headEnd/>
            <a:tailEnd/>
          </a:ln>
          <a:effectLst/>
        </p:spPr>
        <p:txBody>
          <a:bodyPr lIns="99276" tIns="49638" rIns="99276" bIns="49638">
            <a:spAutoFit/>
          </a:bodyPr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877175" y="1971675"/>
            <a:ext cx="1147763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9276" tIns="49638" rIns="99276" bIns="49638">
            <a:spAutoFit/>
          </a:bodyPr>
          <a:lstStyle/>
          <a:p>
            <a:pPr algn="r">
              <a:defRPr/>
            </a:pPr>
            <a:r>
              <a:rPr lang="en-US" sz="700" baseline="0" dirty="0" smtClean="0">
                <a:solidFill>
                  <a:srgbClr val="537DB9"/>
                </a:solidFill>
                <a:cs typeface="Arial"/>
              </a:rPr>
              <a:t>NAVFAC SOUTHWEST</a:t>
            </a:r>
            <a:endParaRPr lang="en-US" sz="700" baseline="0" dirty="0">
              <a:solidFill>
                <a:srgbClr val="537DB9"/>
              </a:solidFill>
              <a:cs typeface="Arial"/>
            </a:endParaRP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857500" y="2386013"/>
            <a:ext cx="4546600" cy="1000125"/>
          </a:xfrm>
        </p:spPr>
        <p:txBody>
          <a:bodyPr anchor="t"/>
          <a:lstStyle>
            <a:lvl1pPr>
              <a:defRPr>
                <a:latin typeface="Arial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783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57500" y="4249738"/>
            <a:ext cx="4535488" cy="611187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009ED5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2857500" y="6253163"/>
            <a:ext cx="1905000" cy="457200"/>
          </a:xfrm>
        </p:spPr>
        <p:txBody>
          <a:bodyPr/>
          <a:lstStyle>
            <a:lvl1pPr algn="l">
              <a:defRPr sz="1400" b="1">
                <a:solidFill>
                  <a:srgbClr val="273D84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4259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3674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5125" y="177800"/>
            <a:ext cx="2022475" cy="5984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6113" y="177800"/>
            <a:ext cx="5916612" cy="5984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23119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025" y="177800"/>
            <a:ext cx="7000875" cy="835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46113" y="1350963"/>
            <a:ext cx="8091487" cy="481171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0870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216025" y="177800"/>
            <a:ext cx="7000875" cy="835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6113" y="1350963"/>
            <a:ext cx="3968750" cy="23288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7263" y="1350963"/>
            <a:ext cx="3970337" cy="23288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46113" y="3832225"/>
            <a:ext cx="3968750" cy="2330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7263" y="3832225"/>
            <a:ext cx="3970337" cy="2330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1674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025" y="177800"/>
            <a:ext cx="7000875" cy="835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6113" y="1350963"/>
            <a:ext cx="3968750" cy="4811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7263" y="1350963"/>
            <a:ext cx="3970337" cy="23288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7263" y="3832225"/>
            <a:ext cx="3970337" cy="2330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7563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025" y="177800"/>
            <a:ext cx="7000875" cy="835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46113" y="1350963"/>
            <a:ext cx="3968750" cy="4811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350963"/>
            <a:ext cx="3970337" cy="4811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7225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025" y="177800"/>
            <a:ext cx="7000875" cy="835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46113" y="1350963"/>
            <a:ext cx="8091487" cy="481171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88913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15532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59" name="Picture 43" descr="\\Cfusion1\MacCentral\NAVFAC\PowerPoint\TIFFs\PPTdesign2ccover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9144000" cy="6881769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94562" y="2577738"/>
            <a:ext cx="6235339" cy="1480456"/>
          </a:xfrm>
        </p:spPr>
        <p:txBody>
          <a:bodyPr anchor="ctr"/>
          <a:lstStyle>
            <a:lvl1pPr algn="l">
              <a:defRPr i="0">
                <a:solidFill>
                  <a:srgbClr val="002060"/>
                </a:solidFill>
                <a:latin typeface="Arial" charset="0"/>
              </a:defRPr>
            </a:lvl1pPr>
          </a:lstStyle>
          <a:p>
            <a:r>
              <a:rPr lang="en-US"/>
              <a:t>Click edit Title of Brief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194562" y="5129361"/>
            <a:ext cx="6235339" cy="365753"/>
          </a:xfrm>
        </p:spPr>
        <p:txBody>
          <a:bodyPr/>
          <a:lstStyle>
            <a:lvl1pPr marL="0" indent="0" algn="l">
              <a:buFontTx/>
              <a:buNone/>
              <a:defRPr sz="1350">
                <a:solidFill>
                  <a:srgbClr val="009ED5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Click to add Date</a:t>
            </a:r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 flipH="1">
            <a:off x="5110166" y="1998663"/>
            <a:ext cx="3813175" cy="0"/>
          </a:xfrm>
          <a:prstGeom prst="line">
            <a:avLst/>
          </a:prstGeom>
          <a:noFill/>
          <a:ln w="12700">
            <a:solidFill>
              <a:srgbClr val="0C2577"/>
            </a:solidFill>
            <a:round/>
            <a:headEnd/>
            <a:tailEnd/>
          </a:ln>
          <a:effectLst>
            <a:glow rad="6350">
              <a:srgbClr val="002060">
                <a:alpha val="50000"/>
              </a:srgbClr>
            </a:glow>
            <a:softEdge rad="0"/>
          </a:effectLst>
        </p:spPr>
        <p:txBody>
          <a:bodyPr lIns="74457" tIns="37229" rIns="74457" bIns="37229">
            <a:sp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194562" y="4286151"/>
            <a:ext cx="6235338" cy="817083"/>
          </a:xfrm>
        </p:spPr>
        <p:txBody>
          <a:bodyPr anchor="ctr"/>
          <a:lstStyle>
            <a:lvl1pPr marL="0" indent="0" algn="l">
              <a:buNone/>
              <a:defRPr sz="165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Name of who brief is for</a:t>
            </a:r>
          </a:p>
          <a:p>
            <a:pPr lvl="0"/>
            <a:r>
              <a:rPr lang="en-US"/>
              <a:t>Click to edit Title, Organization</a:t>
            </a:r>
          </a:p>
        </p:txBody>
      </p:sp>
    </p:spTree>
    <p:extLst>
      <p:ext uri="{BB962C8B-B14F-4D97-AF65-F5344CB8AC3E}">
        <p14:creationId xmlns:p14="http://schemas.microsoft.com/office/powerpoint/2010/main" val="296255417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flipV="1">
            <a:off x="4572000" y="1222136"/>
            <a:ext cx="0" cy="51054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H="1">
            <a:off x="76200" y="3736736"/>
            <a:ext cx="89916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76199" y="1172650"/>
            <a:ext cx="4398963" cy="264271"/>
          </a:xfrm>
          <a:prstGeom prst="rect">
            <a:avLst/>
          </a:prstGeom>
        </p:spPr>
        <p:txBody>
          <a:bodyPr wrap="square" lIns="68580" tIns="0" rIns="68580" bIns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Nature of Brief</a:t>
            </a:r>
            <a:endParaRPr kumimoji="0" lang="en-US" sz="1200" b="1" i="0" u="sng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668705" y="1172650"/>
            <a:ext cx="4395923" cy="264271"/>
          </a:xfrm>
          <a:prstGeom prst="rect">
            <a:avLst/>
          </a:prstGeom>
        </p:spPr>
        <p:txBody>
          <a:bodyPr wrap="square" lIns="68580" tIns="0" rIns="68580" bIns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Problem Statement / Issue</a:t>
            </a:r>
            <a:endParaRPr kumimoji="0" lang="en-US" sz="1200" b="1" i="0" u="sng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76201" y="3761439"/>
            <a:ext cx="4398962" cy="264363"/>
          </a:xfrm>
          <a:prstGeom prst="rect">
            <a:avLst/>
          </a:prstGeom>
        </p:spPr>
        <p:txBody>
          <a:bodyPr wrap="square" lIns="68580" tIns="0" rIns="68580" bIns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Background / Actions to Date</a:t>
            </a:r>
            <a:endParaRPr kumimoji="0" lang="en-US" sz="1200" b="1" i="0" u="sng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665662" y="3761526"/>
            <a:ext cx="4398963" cy="264272"/>
          </a:xfrm>
          <a:prstGeom prst="rect">
            <a:avLst/>
          </a:prstGeom>
        </p:spPr>
        <p:txBody>
          <a:bodyPr wrap="square" lIns="68580" tIns="0" rIns="68580" bIns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Recommendation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4665662" y="5139333"/>
            <a:ext cx="4398963" cy="265176"/>
          </a:xfrm>
          <a:prstGeom prst="rect">
            <a:avLst/>
          </a:prstGeom>
        </p:spPr>
        <p:txBody>
          <a:bodyPr wrap="square" lIns="68580" tIns="0" rIns="68580" bIns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Decision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1051560" y="91440"/>
            <a:ext cx="70408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75" tIns="34288" rIns="68575" bIns="34288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Executive Overview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j-ea"/>
              <a:cs typeface="+mj-cs"/>
            </a:endParaRP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5" hasCustomPrompt="1"/>
          </p:nvPr>
        </p:nvSpPr>
        <p:spPr>
          <a:xfrm>
            <a:off x="76202" y="1436915"/>
            <a:ext cx="4398963" cy="2211976"/>
          </a:xfrm>
        </p:spPr>
        <p:txBody>
          <a:bodyPr wrap="square" lIns="91440" tIns="0" rIns="91440" bIns="0">
            <a:noAutofit/>
          </a:bodyPr>
          <a:lstStyle>
            <a:lvl1pPr indent="-137160">
              <a:spcBef>
                <a:spcPts val="150"/>
              </a:spcBef>
              <a:spcAft>
                <a:spcPts val="0"/>
              </a:spcAft>
              <a:defRPr sz="1050">
                <a:solidFill>
                  <a:srgbClr val="002060"/>
                </a:solidFill>
              </a:defRPr>
            </a:lvl1pPr>
            <a:lvl2pPr marL="274320" indent="-137160">
              <a:spcBef>
                <a:spcPts val="150"/>
              </a:spcBef>
              <a:spcAft>
                <a:spcPts val="0"/>
              </a:spcAft>
              <a:defRPr sz="900">
                <a:solidFill>
                  <a:srgbClr val="002060"/>
                </a:solidFill>
              </a:defRPr>
            </a:lvl2pPr>
            <a:lvl3pPr marL="411480" indent="-137160">
              <a:spcBef>
                <a:spcPts val="150"/>
              </a:spcBef>
              <a:spcAft>
                <a:spcPts val="0"/>
              </a:spcAft>
              <a:defRPr sz="750">
                <a:solidFill>
                  <a:srgbClr val="002060"/>
                </a:solidFill>
              </a:defRPr>
            </a:lvl3pPr>
            <a:lvl4pPr marL="548640" indent="-137160">
              <a:spcBef>
                <a:spcPts val="150"/>
              </a:spcBef>
              <a:spcAft>
                <a:spcPts val="0"/>
              </a:spcAft>
              <a:defRPr sz="675">
                <a:solidFill>
                  <a:srgbClr val="002060"/>
                </a:solidFill>
              </a:defRPr>
            </a:lvl4pPr>
            <a:lvl5pPr marL="685800" indent="-137160">
              <a:spcBef>
                <a:spcPts val="150"/>
              </a:spcBef>
              <a:spcAft>
                <a:spcPts val="0"/>
              </a:spcAft>
              <a:defRPr sz="6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28"/>
          <p:cNvSpPr>
            <a:spLocks noGrp="1"/>
          </p:cNvSpPr>
          <p:nvPr>
            <p:ph type="body" sz="quarter" idx="16" hasCustomPrompt="1"/>
          </p:nvPr>
        </p:nvSpPr>
        <p:spPr>
          <a:xfrm>
            <a:off x="4665662" y="1436921"/>
            <a:ext cx="4398963" cy="2211975"/>
          </a:xfrm>
        </p:spPr>
        <p:txBody>
          <a:bodyPr wrap="square" lIns="91440" tIns="0" rIns="91440" bIns="0">
            <a:noAutofit/>
          </a:bodyPr>
          <a:lstStyle>
            <a:lvl1pPr>
              <a:spcBef>
                <a:spcPts val="150"/>
              </a:spcBef>
              <a:defRPr sz="1050">
                <a:solidFill>
                  <a:srgbClr val="002060"/>
                </a:solidFill>
              </a:defRPr>
            </a:lvl1pPr>
            <a:lvl2pPr marL="274320" indent="-137160">
              <a:spcBef>
                <a:spcPts val="150"/>
              </a:spcBef>
              <a:defRPr sz="900">
                <a:solidFill>
                  <a:srgbClr val="002060"/>
                </a:solidFill>
              </a:defRPr>
            </a:lvl2pPr>
            <a:lvl3pPr marL="411480" indent="-137160">
              <a:spcBef>
                <a:spcPts val="150"/>
              </a:spcBef>
              <a:defRPr sz="750">
                <a:solidFill>
                  <a:srgbClr val="002060"/>
                </a:solidFill>
              </a:defRPr>
            </a:lvl3pPr>
            <a:lvl4pPr marL="548640" indent="-137160">
              <a:spcBef>
                <a:spcPts val="150"/>
              </a:spcBef>
              <a:defRPr sz="675">
                <a:solidFill>
                  <a:srgbClr val="002060"/>
                </a:solidFill>
              </a:defRPr>
            </a:lvl4pPr>
            <a:lvl5pPr marL="685800" indent="-137160">
              <a:spcBef>
                <a:spcPts val="150"/>
              </a:spcBef>
              <a:defRPr sz="6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28"/>
          <p:cNvSpPr>
            <a:spLocks noGrp="1"/>
          </p:cNvSpPr>
          <p:nvPr>
            <p:ph type="body" sz="quarter" idx="17" hasCustomPrompt="1"/>
          </p:nvPr>
        </p:nvSpPr>
        <p:spPr>
          <a:xfrm>
            <a:off x="76199" y="4025798"/>
            <a:ext cx="4398963" cy="2484540"/>
          </a:xfrm>
        </p:spPr>
        <p:txBody>
          <a:bodyPr wrap="square" lIns="91440" tIns="0" rIns="91440" bIns="0">
            <a:noAutofit/>
          </a:bodyPr>
          <a:lstStyle>
            <a:lvl1pPr>
              <a:spcBef>
                <a:spcPts val="150"/>
              </a:spcBef>
              <a:defRPr sz="1050">
                <a:solidFill>
                  <a:srgbClr val="002060"/>
                </a:solidFill>
              </a:defRPr>
            </a:lvl1pPr>
            <a:lvl2pPr marL="274320" indent="-137160">
              <a:spcBef>
                <a:spcPts val="150"/>
              </a:spcBef>
              <a:defRPr sz="900">
                <a:solidFill>
                  <a:srgbClr val="002060"/>
                </a:solidFill>
              </a:defRPr>
            </a:lvl2pPr>
            <a:lvl3pPr marL="411480" indent="-137160">
              <a:spcBef>
                <a:spcPts val="150"/>
              </a:spcBef>
              <a:defRPr sz="750">
                <a:solidFill>
                  <a:srgbClr val="002060"/>
                </a:solidFill>
              </a:defRPr>
            </a:lvl3pPr>
            <a:lvl4pPr marL="548640" indent="-137160">
              <a:spcBef>
                <a:spcPts val="150"/>
              </a:spcBef>
              <a:defRPr sz="675">
                <a:solidFill>
                  <a:srgbClr val="002060"/>
                </a:solidFill>
              </a:defRPr>
            </a:lvl4pPr>
            <a:lvl5pPr marL="685800" indent="-137160">
              <a:spcBef>
                <a:spcPts val="150"/>
              </a:spcBef>
              <a:defRPr sz="6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28"/>
          <p:cNvSpPr>
            <a:spLocks noGrp="1"/>
          </p:cNvSpPr>
          <p:nvPr>
            <p:ph type="body" sz="quarter" idx="18" hasCustomPrompt="1"/>
          </p:nvPr>
        </p:nvSpPr>
        <p:spPr>
          <a:xfrm>
            <a:off x="4665662" y="4025797"/>
            <a:ext cx="4398963" cy="1097280"/>
          </a:xfrm>
        </p:spPr>
        <p:txBody>
          <a:bodyPr wrap="square" lIns="91440" tIns="0" rIns="91440" bIns="0">
            <a:noAutofit/>
          </a:bodyPr>
          <a:lstStyle>
            <a:lvl1pPr marL="137160" marR="0" indent="-137160" algn="l" defTabSz="685800" rtl="0" eaLnBrk="1" fontAlgn="base" latinLnBrk="0" hangingPunct="1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050">
                <a:solidFill>
                  <a:srgbClr val="002060"/>
                </a:solidFill>
              </a:defRPr>
            </a:lvl1pPr>
            <a:lvl2pPr marL="274320" indent="-137160">
              <a:spcBef>
                <a:spcPts val="150"/>
              </a:spcBef>
              <a:defRPr sz="900">
                <a:solidFill>
                  <a:srgbClr val="002060"/>
                </a:solidFill>
              </a:defRPr>
            </a:lvl2pPr>
            <a:lvl3pPr marL="411480" indent="-137160">
              <a:spcBef>
                <a:spcPts val="150"/>
              </a:spcBef>
              <a:defRPr sz="750">
                <a:solidFill>
                  <a:srgbClr val="002060"/>
                </a:solidFill>
              </a:defRPr>
            </a:lvl3pPr>
            <a:lvl4pPr marL="548640" indent="-137160">
              <a:spcBef>
                <a:spcPts val="150"/>
              </a:spcBef>
              <a:defRPr sz="675">
                <a:solidFill>
                  <a:srgbClr val="002060"/>
                </a:solidFill>
              </a:defRPr>
            </a:lvl4pPr>
            <a:lvl5pPr marL="685800" indent="-137160">
              <a:spcBef>
                <a:spcPts val="150"/>
              </a:spcBef>
              <a:defRPr sz="600">
                <a:solidFill>
                  <a:srgbClr val="002060"/>
                </a:solidFill>
              </a:defRPr>
            </a:lvl5pPr>
          </a:lstStyle>
          <a:p>
            <a:pPr marL="137160" marR="0" lvl="0" indent="-137160" algn="l" defTabSz="685800" rtl="0" eaLnBrk="1" fontAlgn="base" latinLnBrk="0" hangingPunct="1">
              <a:lnSpc>
                <a:spcPct val="100000"/>
              </a:lnSpc>
              <a:spcBef>
                <a:spcPts val="15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4665662" y="5407900"/>
            <a:ext cx="4398963" cy="1097280"/>
          </a:xfrm>
        </p:spPr>
        <p:txBody>
          <a:bodyPr wrap="square" lIns="91440" tIns="0" rIns="91440" bIns="0">
            <a:noAutofit/>
          </a:bodyPr>
          <a:lstStyle>
            <a:lvl1pPr>
              <a:spcBef>
                <a:spcPts val="150"/>
              </a:spcBef>
              <a:defRPr sz="1050">
                <a:solidFill>
                  <a:srgbClr val="002060"/>
                </a:solidFill>
              </a:defRPr>
            </a:lvl1pPr>
            <a:lvl2pPr marL="274320" indent="-137160">
              <a:spcBef>
                <a:spcPts val="150"/>
              </a:spcBef>
              <a:defRPr sz="900">
                <a:solidFill>
                  <a:srgbClr val="002060"/>
                </a:solidFill>
              </a:defRPr>
            </a:lvl2pPr>
            <a:lvl3pPr marL="411480" indent="-137160">
              <a:spcBef>
                <a:spcPts val="150"/>
              </a:spcBef>
              <a:defRPr sz="750">
                <a:solidFill>
                  <a:srgbClr val="002060"/>
                </a:solidFill>
              </a:defRPr>
            </a:lvl3pPr>
            <a:lvl4pPr marL="548640" indent="-137160">
              <a:spcBef>
                <a:spcPts val="150"/>
              </a:spcBef>
              <a:defRPr sz="675">
                <a:solidFill>
                  <a:srgbClr val="002060"/>
                </a:solidFill>
              </a:defRPr>
            </a:lvl4pPr>
            <a:lvl5pPr marL="685800" indent="-137160">
              <a:spcBef>
                <a:spcPts val="150"/>
              </a:spcBef>
              <a:defRPr sz="6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36179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81266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1560" y="91440"/>
            <a:ext cx="7040880" cy="914400"/>
          </a:xfrm>
        </p:spPr>
        <p:txBody>
          <a:bodyPr/>
          <a:lstStyle>
            <a:lvl1pPr>
              <a:defRPr sz="2400" i="1"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" y="1242060"/>
            <a:ext cx="8961120" cy="5120640"/>
          </a:xfrm>
        </p:spPr>
        <p:txBody>
          <a:bodyPr wrap="square"/>
          <a:lstStyle>
            <a:lvl1pPr indent="-137160">
              <a:spcBef>
                <a:spcPts val="300"/>
              </a:spcBef>
              <a:defRPr sz="1650" baseline="0">
                <a:solidFill>
                  <a:srgbClr val="002060"/>
                </a:solidFill>
              </a:defRPr>
            </a:lvl1pPr>
            <a:lvl2pPr indent="-137160">
              <a:spcBef>
                <a:spcPts val="300"/>
              </a:spcBef>
              <a:defRPr>
                <a:solidFill>
                  <a:srgbClr val="002060"/>
                </a:solidFill>
              </a:defRPr>
            </a:lvl2pPr>
            <a:lvl3pPr indent="-137160">
              <a:spcBef>
                <a:spcPts val="300"/>
              </a:spcBef>
              <a:defRPr>
                <a:solidFill>
                  <a:srgbClr val="002060"/>
                </a:solidFill>
              </a:defRPr>
            </a:lvl3pPr>
            <a:lvl4pPr indent="-137160">
              <a:spcBef>
                <a:spcPts val="300"/>
              </a:spcBef>
              <a:defRPr>
                <a:solidFill>
                  <a:srgbClr val="002060"/>
                </a:solidFill>
              </a:defRPr>
            </a:lvl4pPr>
            <a:lvl5pPr indent="-137160">
              <a:spcBef>
                <a:spcPts val="300"/>
              </a:spcBef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846928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1556" y="2244371"/>
            <a:ext cx="8220892" cy="2014120"/>
          </a:xfrm>
        </p:spPr>
        <p:txBody>
          <a:bodyPr/>
          <a:lstStyle>
            <a:lvl1pPr>
              <a:defRPr sz="2400" b="1" i="0" baseline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/>
              <a:t>Click to edit Section Title</a:t>
            </a:r>
          </a:p>
        </p:txBody>
      </p:sp>
    </p:spTree>
    <p:extLst>
      <p:ext uri="{BB962C8B-B14F-4D97-AF65-F5344CB8AC3E}">
        <p14:creationId xmlns:p14="http://schemas.microsoft.com/office/powerpoint/2010/main" val="324431820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59" name="Picture 43" descr="\\Cfusion1\MacCentral\NAVFAC\PowerPoint\TIFFs\PPTdesign2ccover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9144000" cy="6881769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94562" y="2577738"/>
            <a:ext cx="6235339" cy="1480456"/>
          </a:xfrm>
        </p:spPr>
        <p:txBody>
          <a:bodyPr anchor="ctr"/>
          <a:lstStyle>
            <a:lvl1pPr algn="l">
              <a:defRPr i="0">
                <a:solidFill>
                  <a:srgbClr val="002060"/>
                </a:solidFill>
                <a:latin typeface="Arial" charset="0"/>
              </a:defRPr>
            </a:lvl1pPr>
          </a:lstStyle>
          <a:p>
            <a:r>
              <a:rPr lang="en-US"/>
              <a:t>Click edit Title of Brief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194562" y="5129361"/>
            <a:ext cx="6235339" cy="365753"/>
          </a:xfrm>
        </p:spPr>
        <p:txBody>
          <a:bodyPr/>
          <a:lstStyle>
            <a:lvl1pPr marL="0" indent="0" algn="l">
              <a:buFontTx/>
              <a:buNone/>
              <a:defRPr sz="1350">
                <a:solidFill>
                  <a:srgbClr val="009ED5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Click to add Date</a:t>
            </a:r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 flipH="1">
            <a:off x="5110166" y="1998663"/>
            <a:ext cx="3813175" cy="0"/>
          </a:xfrm>
          <a:prstGeom prst="line">
            <a:avLst/>
          </a:prstGeom>
          <a:noFill/>
          <a:ln w="12700">
            <a:solidFill>
              <a:srgbClr val="0C2577"/>
            </a:solidFill>
            <a:round/>
            <a:headEnd/>
            <a:tailEnd/>
          </a:ln>
          <a:effectLst>
            <a:glow rad="6350">
              <a:srgbClr val="002060">
                <a:alpha val="50000"/>
              </a:srgbClr>
            </a:glow>
            <a:softEdge rad="0"/>
          </a:effectLst>
        </p:spPr>
        <p:txBody>
          <a:bodyPr lIns="74457" tIns="37229" rIns="74457" bIns="37229">
            <a:spAutoFit/>
          </a:bodyPr>
          <a:lstStyle/>
          <a:p>
            <a:endParaRPr lang="en-US" sz="105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194562" y="4286151"/>
            <a:ext cx="6235338" cy="817083"/>
          </a:xfrm>
        </p:spPr>
        <p:txBody>
          <a:bodyPr anchor="ctr"/>
          <a:lstStyle>
            <a:lvl1pPr marL="0" indent="0" algn="l">
              <a:buNone/>
              <a:defRPr sz="165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Name of who brief is for</a:t>
            </a:r>
          </a:p>
          <a:p>
            <a:pPr lvl="0"/>
            <a:r>
              <a:rPr lang="en-US"/>
              <a:t>Click to edit Title, Organization</a:t>
            </a:r>
          </a:p>
        </p:txBody>
      </p:sp>
    </p:spTree>
    <p:extLst>
      <p:ext uri="{BB962C8B-B14F-4D97-AF65-F5344CB8AC3E}">
        <p14:creationId xmlns:p14="http://schemas.microsoft.com/office/powerpoint/2010/main" val="343656988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1555" y="2244372"/>
            <a:ext cx="8220892" cy="2014120"/>
          </a:xfrm>
        </p:spPr>
        <p:txBody>
          <a:bodyPr/>
          <a:lstStyle>
            <a:lvl1pPr>
              <a:defRPr sz="1800" b="1" i="0" baseline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/>
              <a:t>Click to edit Section Title</a:t>
            </a:r>
          </a:p>
        </p:txBody>
      </p:sp>
    </p:spTree>
    <p:extLst>
      <p:ext uri="{BB962C8B-B14F-4D97-AF65-F5344CB8AC3E}">
        <p14:creationId xmlns:p14="http://schemas.microsoft.com/office/powerpoint/2010/main" val="186848114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59" name="Picture 43" descr="\\Cfusion1\MacCentral\NAVFAC\PowerPoint\TIFFs\PPTdesign2ccover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739" y="0"/>
            <a:ext cx="9144000" cy="6881769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463040" y="2577738"/>
            <a:ext cx="6235339" cy="1480456"/>
          </a:xfrm>
        </p:spPr>
        <p:txBody>
          <a:bodyPr anchor="ctr"/>
          <a:lstStyle>
            <a:lvl1pPr algn="ctr">
              <a:defRPr i="0">
                <a:solidFill>
                  <a:srgbClr val="002060"/>
                </a:solidFill>
                <a:latin typeface="Arial" charset="0"/>
              </a:defRPr>
            </a:lvl1pPr>
          </a:lstStyle>
          <a:p>
            <a:r>
              <a:rPr lang="en-US"/>
              <a:t>Click edit Title of Brief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463040" y="5129359"/>
            <a:ext cx="6235339" cy="365753"/>
          </a:xfrm>
        </p:spPr>
        <p:txBody>
          <a:bodyPr/>
          <a:lstStyle>
            <a:lvl1pPr marL="0" indent="0" algn="ctr">
              <a:buFontTx/>
              <a:buNone/>
              <a:defRPr sz="1400" b="0" i="1">
                <a:solidFill>
                  <a:srgbClr val="009E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add Date</a:t>
            </a:r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 flipH="1">
            <a:off x="5110165" y="1998663"/>
            <a:ext cx="3813175" cy="0"/>
          </a:xfrm>
          <a:prstGeom prst="line">
            <a:avLst/>
          </a:prstGeom>
          <a:noFill/>
          <a:ln w="12700">
            <a:solidFill>
              <a:srgbClr val="0C2577"/>
            </a:solidFill>
            <a:round/>
            <a:headEnd/>
            <a:tailEnd/>
          </a:ln>
          <a:effectLst>
            <a:glow rad="6350">
              <a:srgbClr val="002060">
                <a:alpha val="50000"/>
              </a:srgbClr>
            </a:glow>
            <a:softEdge rad="0"/>
          </a:effectLst>
        </p:spPr>
        <p:txBody>
          <a:bodyPr lIns="99276" tIns="49638" rIns="99276" bIns="49638">
            <a:spAutoFit/>
          </a:bodyPr>
          <a:lstStyle/>
          <a:p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63040" y="4286149"/>
            <a:ext cx="6235338" cy="817083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rgbClr val="009ED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Name of who brief is for</a:t>
            </a:r>
          </a:p>
          <a:p>
            <a:pPr lvl="0"/>
            <a:r>
              <a:rPr lang="en-US"/>
              <a:t>Click to edit Title, Organization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5110165" y="1261749"/>
            <a:ext cx="4033835" cy="7999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76" tIns="49638" rIns="99276" bIns="4963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0" y="0"/>
            <a:ext cx="9239250" cy="2841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CUI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0" y="6392863"/>
            <a:ext cx="9239250" cy="2841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CUI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619" y="1236118"/>
            <a:ext cx="4137891" cy="103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521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flipV="1">
            <a:off x="4572000" y="1222136"/>
            <a:ext cx="0" cy="51054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H="1">
            <a:off x="76200" y="3736736"/>
            <a:ext cx="89916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76199" y="1172648"/>
            <a:ext cx="4398963" cy="264271"/>
          </a:xfrm>
          <a:prstGeom prst="rect">
            <a:avLst/>
          </a:prstGeom>
        </p:spPr>
        <p:txBody>
          <a:bodyPr wrap="square" lIns="91440" tIns="0" rIns="91440" bIns="0">
            <a:no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kern="0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Nature of Brief</a:t>
            </a:r>
            <a:endParaRPr lang="en-US" sz="1600" b="1" u="sng" kern="0" dirty="0">
              <a:solidFill>
                <a:srgbClr val="00206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668704" y="1172648"/>
            <a:ext cx="4395923" cy="264271"/>
          </a:xfrm>
          <a:prstGeom prst="rect">
            <a:avLst/>
          </a:prstGeom>
        </p:spPr>
        <p:txBody>
          <a:bodyPr wrap="square" lIns="91440" tIns="0" rIns="91440" bIns="0">
            <a:no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kern="0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Problem Statement / Issue</a:t>
            </a:r>
            <a:endParaRPr lang="en-US" sz="1600" b="1" u="sng" kern="0" dirty="0">
              <a:solidFill>
                <a:srgbClr val="00206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76201" y="3761439"/>
            <a:ext cx="4398962" cy="264363"/>
          </a:xfrm>
          <a:prstGeom prst="rect">
            <a:avLst/>
          </a:prstGeom>
        </p:spPr>
        <p:txBody>
          <a:bodyPr wrap="square" lIns="91440" tIns="0" rIns="91440" bIns="0">
            <a:no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kern="0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Background / Actions to Date</a:t>
            </a:r>
            <a:endParaRPr lang="en-US" sz="1600" b="1" u="sng" kern="0" dirty="0">
              <a:solidFill>
                <a:srgbClr val="00206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665662" y="3761526"/>
            <a:ext cx="4398963" cy="264272"/>
          </a:xfrm>
          <a:prstGeom prst="rect">
            <a:avLst/>
          </a:prstGeom>
        </p:spPr>
        <p:txBody>
          <a:bodyPr wrap="square" lIns="91440" tIns="0" rIns="91440" bIns="0">
            <a:no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kern="0" dirty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Recommendation</a:t>
            </a:r>
            <a:endParaRPr lang="en-US" sz="1400" b="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4665662" y="5139333"/>
            <a:ext cx="4398963" cy="265176"/>
          </a:xfrm>
          <a:prstGeom prst="rect">
            <a:avLst/>
          </a:prstGeom>
        </p:spPr>
        <p:txBody>
          <a:bodyPr wrap="square" lIns="91440" tIns="0" rIns="91440" bIns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kern="0" dirty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Decision</a:t>
            </a:r>
            <a:endParaRPr lang="en-US" sz="1400" b="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1051560" y="339636"/>
            <a:ext cx="7040880" cy="66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US" sz="3200" i="1" kern="0" dirty="0" smtClean="0">
                <a:solidFill>
                  <a:srgbClr val="002060"/>
                </a:solidFill>
              </a:rPr>
              <a:t>Executive</a:t>
            </a:r>
            <a:r>
              <a:rPr lang="en-US" sz="3200" i="1" kern="0" baseline="0" dirty="0" smtClean="0">
                <a:solidFill>
                  <a:srgbClr val="002060"/>
                </a:solidFill>
              </a:rPr>
              <a:t> Overview</a:t>
            </a:r>
            <a:endParaRPr lang="en-US" sz="3200" i="1" kern="0" dirty="0">
              <a:solidFill>
                <a:srgbClr val="002060"/>
              </a:solidFill>
            </a:endParaRP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5" hasCustomPrompt="1"/>
          </p:nvPr>
        </p:nvSpPr>
        <p:spPr>
          <a:xfrm>
            <a:off x="76202" y="1436915"/>
            <a:ext cx="4398963" cy="2211976"/>
          </a:xfrm>
        </p:spPr>
        <p:txBody>
          <a:bodyPr wrap="square" lIns="91440" tIns="0" rIns="91440" bIns="0">
            <a:noAutofit/>
          </a:bodyPr>
          <a:lstStyle>
            <a:lvl1pPr indent="-182880">
              <a:spcBef>
                <a:spcPts val="200"/>
              </a:spcBef>
              <a:spcAft>
                <a:spcPts val="0"/>
              </a:spcAft>
              <a:defRPr sz="1400">
                <a:solidFill>
                  <a:srgbClr val="002060"/>
                </a:solidFill>
              </a:defRPr>
            </a:lvl1pPr>
            <a:lvl2pPr marL="365760" indent="-182880">
              <a:spcBef>
                <a:spcPts val="200"/>
              </a:spcBef>
              <a:spcAft>
                <a:spcPts val="0"/>
              </a:spcAft>
              <a:defRPr sz="1200">
                <a:solidFill>
                  <a:srgbClr val="002060"/>
                </a:solidFill>
              </a:defRPr>
            </a:lvl2pPr>
            <a:lvl3pPr marL="548640" indent="-182880">
              <a:spcBef>
                <a:spcPts val="200"/>
              </a:spcBef>
              <a:spcAft>
                <a:spcPts val="0"/>
              </a:spcAft>
              <a:defRPr sz="1000">
                <a:solidFill>
                  <a:srgbClr val="002060"/>
                </a:solidFill>
              </a:defRPr>
            </a:lvl3pPr>
            <a:lvl4pPr marL="731520" indent="-182880">
              <a:spcBef>
                <a:spcPts val="200"/>
              </a:spcBef>
              <a:spcAft>
                <a:spcPts val="0"/>
              </a:spcAft>
              <a:defRPr sz="900">
                <a:solidFill>
                  <a:srgbClr val="002060"/>
                </a:solidFill>
              </a:defRPr>
            </a:lvl4pPr>
            <a:lvl5pPr marL="914400" indent="-182880">
              <a:spcBef>
                <a:spcPts val="200"/>
              </a:spcBef>
              <a:spcAft>
                <a:spcPts val="0"/>
              </a:spcAft>
              <a:defRPr sz="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28"/>
          <p:cNvSpPr>
            <a:spLocks noGrp="1"/>
          </p:cNvSpPr>
          <p:nvPr>
            <p:ph type="body" sz="quarter" idx="16" hasCustomPrompt="1"/>
          </p:nvPr>
        </p:nvSpPr>
        <p:spPr>
          <a:xfrm>
            <a:off x="4665662" y="1436919"/>
            <a:ext cx="4398963" cy="2211975"/>
          </a:xfrm>
        </p:spPr>
        <p:txBody>
          <a:bodyPr wrap="square" lIns="91440" tIns="0" rIns="91440" bIns="0">
            <a:noAutofit/>
          </a:bodyPr>
          <a:lstStyle>
            <a:lvl1pPr>
              <a:spcBef>
                <a:spcPts val="200"/>
              </a:spcBef>
              <a:defRPr sz="1400">
                <a:solidFill>
                  <a:srgbClr val="002060"/>
                </a:solidFill>
              </a:defRPr>
            </a:lvl1pPr>
            <a:lvl2pPr marL="365760" indent="-182880">
              <a:spcBef>
                <a:spcPts val="200"/>
              </a:spcBef>
              <a:defRPr sz="1200">
                <a:solidFill>
                  <a:srgbClr val="002060"/>
                </a:solidFill>
              </a:defRPr>
            </a:lvl2pPr>
            <a:lvl3pPr marL="548640" indent="-182880">
              <a:spcBef>
                <a:spcPts val="200"/>
              </a:spcBef>
              <a:defRPr sz="1000">
                <a:solidFill>
                  <a:srgbClr val="002060"/>
                </a:solidFill>
              </a:defRPr>
            </a:lvl3pPr>
            <a:lvl4pPr marL="731520" indent="-182880">
              <a:spcBef>
                <a:spcPts val="200"/>
              </a:spcBef>
              <a:defRPr sz="900">
                <a:solidFill>
                  <a:srgbClr val="002060"/>
                </a:solidFill>
              </a:defRPr>
            </a:lvl4pPr>
            <a:lvl5pPr marL="914400" indent="-182880">
              <a:spcBef>
                <a:spcPts val="200"/>
              </a:spcBef>
              <a:defRPr sz="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28"/>
          <p:cNvSpPr>
            <a:spLocks noGrp="1"/>
          </p:cNvSpPr>
          <p:nvPr>
            <p:ph type="body" sz="quarter" idx="17" hasCustomPrompt="1"/>
          </p:nvPr>
        </p:nvSpPr>
        <p:spPr>
          <a:xfrm>
            <a:off x="76199" y="4025798"/>
            <a:ext cx="4398963" cy="2484540"/>
          </a:xfrm>
        </p:spPr>
        <p:txBody>
          <a:bodyPr wrap="square" lIns="91440" tIns="0" rIns="91440" bIns="0">
            <a:noAutofit/>
          </a:bodyPr>
          <a:lstStyle>
            <a:lvl1pPr>
              <a:spcBef>
                <a:spcPts val="200"/>
              </a:spcBef>
              <a:defRPr sz="1400">
                <a:solidFill>
                  <a:srgbClr val="002060"/>
                </a:solidFill>
              </a:defRPr>
            </a:lvl1pPr>
            <a:lvl2pPr marL="365760" indent="-182880">
              <a:spcBef>
                <a:spcPts val="200"/>
              </a:spcBef>
              <a:defRPr sz="1200">
                <a:solidFill>
                  <a:srgbClr val="002060"/>
                </a:solidFill>
              </a:defRPr>
            </a:lvl2pPr>
            <a:lvl3pPr marL="548640" indent="-182880">
              <a:spcBef>
                <a:spcPts val="200"/>
              </a:spcBef>
              <a:defRPr sz="1000">
                <a:solidFill>
                  <a:srgbClr val="002060"/>
                </a:solidFill>
              </a:defRPr>
            </a:lvl3pPr>
            <a:lvl4pPr marL="731520" indent="-182880">
              <a:spcBef>
                <a:spcPts val="200"/>
              </a:spcBef>
              <a:defRPr sz="900">
                <a:solidFill>
                  <a:srgbClr val="002060"/>
                </a:solidFill>
              </a:defRPr>
            </a:lvl4pPr>
            <a:lvl5pPr marL="914400" indent="-182880">
              <a:spcBef>
                <a:spcPts val="200"/>
              </a:spcBef>
              <a:defRPr sz="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28"/>
          <p:cNvSpPr>
            <a:spLocks noGrp="1"/>
          </p:cNvSpPr>
          <p:nvPr>
            <p:ph type="body" sz="quarter" idx="18" hasCustomPrompt="1"/>
          </p:nvPr>
        </p:nvSpPr>
        <p:spPr>
          <a:xfrm>
            <a:off x="4665662" y="4025797"/>
            <a:ext cx="4398963" cy="1097280"/>
          </a:xfrm>
        </p:spPr>
        <p:txBody>
          <a:bodyPr wrap="square" lIns="91440" tIns="0" rIns="91440" bIns="0">
            <a:noAutofit/>
          </a:bodyPr>
          <a:lstStyle>
            <a:lvl1pPr marL="182880" marR="0" indent="-18288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400">
                <a:solidFill>
                  <a:srgbClr val="002060"/>
                </a:solidFill>
              </a:defRPr>
            </a:lvl1pPr>
            <a:lvl2pPr marL="365760" indent="-182880">
              <a:spcBef>
                <a:spcPts val="200"/>
              </a:spcBef>
              <a:defRPr sz="1200">
                <a:solidFill>
                  <a:srgbClr val="002060"/>
                </a:solidFill>
              </a:defRPr>
            </a:lvl2pPr>
            <a:lvl3pPr marL="548640" indent="-182880">
              <a:spcBef>
                <a:spcPts val="200"/>
              </a:spcBef>
              <a:defRPr sz="1000">
                <a:solidFill>
                  <a:srgbClr val="002060"/>
                </a:solidFill>
              </a:defRPr>
            </a:lvl3pPr>
            <a:lvl4pPr marL="731520" indent="-182880">
              <a:spcBef>
                <a:spcPts val="200"/>
              </a:spcBef>
              <a:defRPr sz="900">
                <a:solidFill>
                  <a:srgbClr val="002060"/>
                </a:solidFill>
              </a:defRPr>
            </a:lvl4pPr>
            <a:lvl5pPr marL="914400" indent="-182880">
              <a:spcBef>
                <a:spcPts val="200"/>
              </a:spcBef>
              <a:defRPr sz="800">
                <a:solidFill>
                  <a:srgbClr val="002060"/>
                </a:solidFill>
              </a:defRPr>
            </a:lvl5pPr>
          </a:lstStyle>
          <a:p>
            <a:pPr marL="182880" marR="0" lvl="0" indent="-18288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4665662" y="5407900"/>
            <a:ext cx="4398963" cy="1097280"/>
          </a:xfrm>
        </p:spPr>
        <p:txBody>
          <a:bodyPr wrap="square" lIns="91440" tIns="0" rIns="91440" bIns="0">
            <a:noAutofit/>
          </a:bodyPr>
          <a:lstStyle>
            <a:lvl1pPr>
              <a:spcBef>
                <a:spcPts val="200"/>
              </a:spcBef>
              <a:defRPr sz="1400">
                <a:solidFill>
                  <a:srgbClr val="002060"/>
                </a:solidFill>
              </a:defRPr>
            </a:lvl1pPr>
            <a:lvl2pPr marL="365760" indent="-182880">
              <a:spcBef>
                <a:spcPts val="200"/>
              </a:spcBef>
              <a:defRPr sz="1200">
                <a:solidFill>
                  <a:srgbClr val="002060"/>
                </a:solidFill>
              </a:defRPr>
            </a:lvl2pPr>
            <a:lvl3pPr marL="548640" indent="-182880">
              <a:spcBef>
                <a:spcPts val="200"/>
              </a:spcBef>
              <a:defRPr sz="1000">
                <a:solidFill>
                  <a:srgbClr val="002060"/>
                </a:solidFill>
              </a:defRPr>
            </a:lvl3pPr>
            <a:lvl4pPr marL="731520" indent="-182880">
              <a:spcBef>
                <a:spcPts val="200"/>
              </a:spcBef>
              <a:defRPr sz="900">
                <a:solidFill>
                  <a:srgbClr val="002060"/>
                </a:solidFill>
              </a:defRPr>
            </a:lvl4pPr>
            <a:lvl5pPr marL="914400" indent="-182880">
              <a:spcBef>
                <a:spcPts val="200"/>
              </a:spcBef>
              <a:defRPr sz="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597390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1560" y="100739"/>
            <a:ext cx="7040880" cy="905101"/>
          </a:xfrm>
        </p:spPr>
        <p:txBody>
          <a:bodyPr anchor="b"/>
          <a:lstStyle>
            <a:lvl1pPr>
              <a:defRPr sz="3200" i="1"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" y="1242060"/>
            <a:ext cx="8961120" cy="5120640"/>
          </a:xfrm>
        </p:spPr>
        <p:txBody>
          <a:bodyPr wrap="square"/>
          <a:lstStyle>
            <a:lvl1pPr indent="-182880">
              <a:spcBef>
                <a:spcPts val="400"/>
              </a:spcBef>
              <a:defRPr sz="2200" baseline="0">
                <a:solidFill>
                  <a:srgbClr val="002060"/>
                </a:solidFill>
              </a:defRPr>
            </a:lvl1pPr>
            <a:lvl2pPr indent="-182880">
              <a:spcBef>
                <a:spcPts val="400"/>
              </a:spcBef>
              <a:defRPr>
                <a:solidFill>
                  <a:srgbClr val="002060"/>
                </a:solidFill>
              </a:defRPr>
            </a:lvl2pPr>
            <a:lvl3pPr indent="-182880">
              <a:spcBef>
                <a:spcPts val="400"/>
              </a:spcBef>
              <a:defRPr>
                <a:solidFill>
                  <a:srgbClr val="002060"/>
                </a:solidFill>
              </a:defRPr>
            </a:lvl3pPr>
            <a:lvl4pPr indent="-182880">
              <a:spcBef>
                <a:spcPts val="400"/>
              </a:spcBef>
              <a:defRPr>
                <a:solidFill>
                  <a:srgbClr val="002060"/>
                </a:solidFill>
              </a:defRPr>
            </a:lvl4pPr>
            <a:lvl5pPr indent="-182880">
              <a:spcBef>
                <a:spcPts val="400"/>
              </a:spcBef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163054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1555" y="2244371"/>
            <a:ext cx="8220892" cy="2014120"/>
          </a:xfrm>
        </p:spPr>
        <p:txBody>
          <a:bodyPr/>
          <a:lstStyle>
            <a:lvl1pPr>
              <a:defRPr sz="3200" b="1" i="0" baseline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/>
              <a:t>Click to edit Section Title</a:t>
            </a:r>
          </a:p>
        </p:txBody>
      </p:sp>
    </p:spTree>
    <p:extLst>
      <p:ext uri="{BB962C8B-B14F-4D97-AF65-F5344CB8AC3E}">
        <p14:creationId xmlns:p14="http://schemas.microsoft.com/office/powerpoint/2010/main" val="149659374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3" descr="\\Cfusion1\MacCentral\NAVFAC\PowerPoint\TIFFs\PPTdesign2ccover.t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857500" y="2386019"/>
            <a:ext cx="4546600" cy="1000125"/>
          </a:xfrm>
        </p:spPr>
        <p:txBody>
          <a:bodyPr anchor="t"/>
          <a:lstStyle>
            <a:lvl1pPr>
              <a:defRPr>
                <a:latin typeface="Arial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62263" y="4249744"/>
            <a:ext cx="4535487" cy="611187"/>
          </a:xfrm>
        </p:spPr>
        <p:txBody>
          <a:bodyPr/>
          <a:lstStyle>
            <a:lvl1pPr marL="0" indent="0" algn="ctr">
              <a:buFontTx/>
              <a:buNone/>
              <a:defRPr sz="760">
                <a:solidFill>
                  <a:srgbClr val="009ED5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5" name="TextBox 1"/>
          <p:cNvSpPr txBox="1"/>
          <p:nvPr userDrawn="1"/>
        </p:nvSpPr>
        <p:spPr>
          <a:xfrm>
            <a:off x="5029317" y="1221255"/>
            <a:ext cx="3972070" cy="9592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6" name="NAVFAC-SYSTEMS-SW-BLUESQUARED.png" descr="NAVFAC-SYSTEMS-SW-BLUESQUARED.png"/>
          <p:cNvPicPr>
            <a:picLocks noChangeAspect="1"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5372099" y="1308429"/>
            <a:ext cx="3771901" cy="78487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30702490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52773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324010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18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5504581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46116" y="182563"/>
            <a:ext cx="8091487" cy="5980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8371460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872910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02365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266700"/>
            <a:ext cx="5984023" cy="550046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>
            <a:normAutofit/>
          </a:bodyPr>
          <a:lstStyle>
            <a:lvl1pPr>
              <a:defRPr sz="760"/>
            </a:lvl1pPr>
            <a:lvl2pPr>
              <a:defRPr sz="760"/>
            </a:lvl2pPr>
            <a:lvl3pPr>
              <a:defRPr sz="760"/>
            </a:lvl3pPr>
            <a:lvl4pPr>
              <a:defRPr sz="760"/>
            </a:lvl4pPr>
            <a:lvl5pPr>
              <a:defRPr sz="760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16486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59" name="Picture 43" descr="\\Cfusion1\MacCentral\NAVFAC\PowerPoint\TIFFs\PPTdesign2ccover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1769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94561" y="2577738"/>
            <a:ext cx="6235339" cy="1480456"/>
          </a:xfrm>
        </p:spPr>
        <p:txBody>
          <a:bodyPr anchor="ctr"/>
          <a:lstStyle>
            <a:lvl1pPr algn="l">
              <a:defRPr i="0">
                <a:solidFill>
                  <a:srgbClr val="002060"/>
                </a:solidFill>
                <a:latin typeface="Arial" charset="0"/>
              </a:defRPr>
            </a:lvl1pPr>
          </a:lstStyle>
          <a:p>
            <a:r>
              <a:rPr lang="en-US"/>
              <a:t>Click edit Title of Brief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194561" y="5129359"/>
            <a:ext cx="6235339" cy="365753"/>
          </a:xfrm>
        </p:spPr>
        <p:txBody>
          <a:bodyPr/>
          <a:lstStyle>
            <a:lvl1pPr marL="0" indent="0" algn="l">
              <a:buFontTx/>
              <a:buNone/>
              <a:defRPr sz="1800">
                <a:solidFill>
                  <a:srgbClr val="009ED5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Click to add Date</a:t>
            </a:r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 flipH="1">
            <a:off x="5110165" y="1998663"/>
            <a:ext cx="3813175" cy="0"/>
          </a:xfrm>
          <a:prstGeom prst="line">
            <a:avLst/>
          </a:prstGeom>
          <a:noFill/>
          <a:ln w="12700">
            <a:solidFill>
              <a:srgbClr val="0C2577"/>
            </a:solidFill>
            <a:round/>
            <a:headEnd/>
            <a:tailEnd/>
          </a:ln>
          <a:effectLst>
            <a:glow rad="6350">
              <a:srgbClr val="002060">
                <a:alpha val="50000"/>
              </a:srgbClr>
            </a:glow>
            <a:softEdge rad="0"/>
          </a:effectLst>
        </p:spPr>
        <p:txBody>
          <a:bodyPr lIns="99276" tIns="49638" rIns="99276" bIns="49638">
            <a:spAutoFit/>
          </a:bodyPr>
          <a:lstStyle/>
          <a:p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194562" y="4286149"/>
            <a:ext cx="6235338" cy="817083"/>
          </a:xfrm>
        </p:spPr>
        <p:txBody>
          <a:bodyPr anchor="ctr"/>
          <a:lstStyle>
            <a:lvl1pPr marL="0" indent="0" algn="l">
              <a:buNone/>
              <a:defRPr sz="2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Name of who brief is for</a:t>
            </a:r>
          </a:p>
          <a:p>
            <a:pPr lvl="0"/>
            <a:r>
              <a:rPr lang="en-US"/>
              <a:t>Click to edit Title, Organization</a:t>
            </a:r>
          </a:p>
        </p:txBody>
      </p:sp>
    </p:spTree>
    <p:extLst>
      <p:ext uri="{BB962C8B-B14F-4D97-AF65-F5344CB8AC3E}">
        <p14:creationId xmlns:p14="http://schemas.microsoft.com/office/powerpoint/2010/main" val="2753118745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flipV="1">
            <a:off x="4572000" y="1222136"/>
            <a:ext cx="0" cy="51054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H="1">
            <a:off x="76200" y="3736736"/>
            <a:ext cx="89916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76199" y="1172648"/>
            <a:ext cx="4398963" cy="264271"/>
          </a:xfrm>
          <a:prstGeom prst="rect">
            <a:avLst/>
          </a:prstGeom>
        </p:spPr>
        <p:txBody>
          <a:bodyPr wrap="square" lIns="91440" tIns="0" rIns="91440" bIns="0">
            <a:no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kern="0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Nature of Brief</a:t>
            </a:r>
            <a:endParaRPr lang="en-US" sz="1600" b="1" u="sng" kern="0" dirty="0">
              <a:solidFill>
                <a:srgbClr val="00206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668704" y="1172648"/>
            <a:ext cx="4395923" cy="264271"/>
          </a:xfrm>
          <a:prstGeom prst="rect">
            <a:avLst/>
          </a:prstGeom>
        </p:spPr>
        <p:txBody>
          <a:bodyPr wrap="square" lIns="91440" tIns="0" rIns="91440" bIns="0">
            <a:no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kern="0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Problem Statement / Issue</a:t>
            </a:r>
            <a:endParaRPr lang="en-US" sz="1600" b="1" u="sng" kern="0" dirty="0">
              <a:solidFill>
                <a:srgbClr val="00206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76201" y="3761439"/>
            <a:ext cx="4398962" cy="264363"/>
          </a:xfrm>
          <a:prstGeom prst="rect">
            <a:avLst/>
          </a:prstGeom>
        </p:spPr>
        <p:txBody>
          <a:bodyPr wrap="square" lIns="91440" tIns="0" rIns="91440" bIns="0">
            <a:no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kern="0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Background / Actions to Date</a:t>
            </a:r>
            <a:endParaRPr lang="en-US" sz="1600" b="1" u="sng" kern="0" dirty="0">
              <a:solidFill>
                <a:srgbClr val="00206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665662" y="3761526"/>
            <a:ext cx="4398963" cy="264272"/>
          </a:xfrm>
          <a:prstGeom prst="rect">
            <a:avLst/>
          </a:prstGeom>
        </p:spPr>
        <p:txBody>
          <a:bodyPr wrap="square" lIns="91440" tIns="0" rIns="91440" bIns="0">
            <a:no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kern="0" dirty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Recommendation</a:t>
            </a:r>
            <a:endParaRPr lang="en-US" sz="1400" b="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4665662" y="5139333"/>
            <a:ext cx="4398963" cy="265176"/>
          </a:xfrm>
          <a:prstGeom prst="rect">
            <a:avLst/>
          </a:prstGeom>
        </p:spPr>
        <p:txBody>
          <a:bodyPr wrap="square" lIns="91440" tIns="0" rIns="91440" bIns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kern="0" dirty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Decision</a:t>
            </a:r>
            <a:endParaRPr lang="en-US" sz="1400" b="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1051560" y="91440"/>
            <a:ext cx="70408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273D84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US" sz="3200" i="1" kern="0" dirty="0" smtClean="0">
                <a:solidFill>
                  <a:srgbClr val="002060"/>
                </a:solidFill>
              </a:rPr>
              <a:t>Executive</a:t>
            </a:r>
            <a:r>
              <a:rPr lang="en-US" sz="3200" i="1" kern="0" baseline="0" dirty="0" smtClean="0">
                <a:solidFill>
                  <a:srgbClr val="002060"/>
                </a:solidFill>
              </a:rPr>
              <a:t> Overview</a:t>
            </a:r>
            <a:endParaRPr lang="en-US" sz="3200" i="1" kern="0" dirty="0">
              <a:solidFill>
                <a:srgbClr val="002060"/>
              </a:solidFill>
            </a:endParaRP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5" hasCustomPrompt="1"/>
          </p:nvPr>
        </p:nvSpPr>
        <p:spPr>
          <a:xfrm>
            <a:off x="76202" y="1436915"/>
            <a:ext cx="4398963" cy="2211976"/>
          </a:xfrm>
        </p:spPr>
        <p:txBody>
          <a:bodyPr wrap="square" lIns="91440" tIns="0" rIns="91440" bIns="0">
            <a:noAutofit/>
          </a:bodyPr>
          <a:lstStyle>
            <a:lvl1pPr indent="-182880">
              <a:spcBef>
                <a:spcPts val="200"/>
              </a:spcBef>
              <a:spcAft>
                <a:spcPts val="0"/>
              </a:spcAft>
              <a:defRPr sz="1400">
                <a:solidFill>
                  <a:srgbClr val="002060"/>
                </a:solidFill>
              </a:defRPr>
            </a:lvl1pPr>
            <a:lvl2pPr marL="365760" indent="-182880">
              <a:spcBef>
                <a:spcPts val="200"/>
              </a:spcBef>
              <a:spcAft>
                <a:spcPts val="0"/>
              </a:spcAft>
              <a:defRPr sz="1200">
                <a:solidFill>
                  <a:srgbClr val="002060"/>
                </a:solidFill>
              </a:defRPr>
            </a:lvl2pPr>
            <a:lvl3pPr marL="548640" indent="-182880">
              <a:spcBef>
                <a:spcPts val="200"/>
              </a:spcBef>
              <a:spcAft>
                <a:spcPts val="0"/>
              </a:spcAft>
              <a:defRPr sz="1000">
                <a:solidFill>
                  <a:srgbClr val="002060"/>
                </a:solidFill>
              </a:defRPr>
            </a:lvl3pPr>
            <a:lvl4pPr marL="731520" indent="-182880">
              <a:spcBef>
                <a:spcPts val="200"/>
              </a:spcBef>
              <a:spcAft>
                <a:spcPts val="0"/>
              </a:spcAft>
              <a:defRPr sz="900">
                <a:solidFill>
                  <a:srgbClr val="002060"/>
                </a:solidFill>
              </a:defRPr>
            </a:lvl4pPr>
            <a:lvl5pPr marL="914400" indent="-182880">
              <a:spcBef>
                <a:spcPts val="200"/>
              </a:spcBef>
              <a:spcAft>
                <a:spcPts val="0"/>
              </a:spcAft>
              <a:defRPr sz="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28"/>
          <p:cNvSpPr>
            <a:spLocks noGrp="1"/>
          </p:cNvSpPr>
          <p:nvPr>
            <p:ph type="body" sz="quarter" idx="16" hasCustomPrompt="1"/>
          </p:nvPr>
        </p:nvSpPr>
        <p:spPr>
          <a:xfrm>
            <a:off x="4665662" y="1436919"/>
            <a:ext cx="4398963" cy="2211975"/>
          </a:xfrm>
        </p:spPr>
        <p:txBody>
          <a:bodyPr wrap="square" lIns="91440" tIns="0" rIns="91440" bIns="0">
            <a:noAutofit/>
          </a:bodyPr>
          <a:lstStyle>
            <a:lvl1pPr>
              <a:spcBef>
                <a:spcPts val="200"/>
              </a:spcBef>
              <a:defRPr sz="1400">
                <a:solidFill>
                  <a:srgbClr val="002060"/>
                </a:solidFill>
              </a:defRPr>
            </a:lvl1pPr>
            <a:lvl2pPr marL="365760" indent="-182880">
              <a:spcBef>
                <a:spcPts val="200"/>
              </a:spcBef>
              <a:defRPr sz="1200">
                <a:solidFill>
                  <a:srgbClr val="002060"/>
                </a:solidFill>
              </a:defRPr>
            </a:lvl2pPr>
            <a:lvl3pPr marL="548640" indent="-182880">
              <a:spcBef>
                <a:spcPts val="200"/>
              </a:spcBef>
              <a:defRPr sz="1000">
                <a:solidFill>
                  <a:srgbClr val="002060"/>
                </a:solidFill>
              </a:defRPr>
            </a:lvl3pPr>
            <a:lvl4pPr marL="731520" indent="-182880">
              <a:spcBef>
                <a:spcPts val="200"/>
              </a:spcBef>
              <a:defRPr sz="900">
                <a:solidFill>
                  <a:srgbClr val="002060"/>
                </a:solidFill>
              </a:defRPr>
            </a:lvl4pPr>
            <a:lvl5pPr marL="914400" indent="-182880">
              <a:spcBef>
                <a:spcPts val="200"/>
              </a:spcBef>
              <a:defRPr sz="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28"/>
          <p:cNvSpPr>
            <a:spLocks noGrp="1"/>
          </p:cNvSpPr>
          <p:nvPr>
            <p:ph type="body" sz="quarter" idx="17" hasCustomPrompt="1"/>
          </p:nvPr>
        </p:nvSpPr>
        <p:spPr>
          <a:xfrm>
            <a:off x="76199" y="4025798"/>
            <a:ext cx="4398963" cy="2484540"/>
          </a:xfrm>
        </p:spPr>
        <p:txBody>
          <a:bodyPr wrap="square" lIns="91440" tIns="0" rIns="91440" bIns="0">
            <a:noAutofit/>
          </a:bodyPr>
          <a:lstStyle>
            <a:lvl1pPr>
              <a:spcBef>
                <a:spcPts val="200"/>
              </a:spcBef>
              <a:defRPr sz="1400">
                <a:solidFill>
                  <a:srgbClr val="002060"/>
                </a:solidFill>
              </a:defRPr>
            </a:lvl1pPr>
            <a:lvl2pPr marL="365760" indent="-182880">
              <a:spcBef>
                <a:spcPts val="200"/>
              </a:spcBef>
              <a:defRPr sz="1200">
                <a:solidFill>
                  <a:srgbClr val="002060"/>
                </a:solidFill>
              </a:defRPr>
            </a:lvl2pPr>
            <a:lvl3pPr marL="548640" indent="-182880">
              <a:spcBef>
                <a:spcPts val="200"/>
              </a:spcBef>
              <a:defRPr sz="1000">
                <a:solidFill>
                  <a:srgbClr val="002060"/>
                </a:solidFill>
              </a:defRPr>
            </a:lvl3pPr>
            <a:lvl4pPr marL="731520" indent="-182880">
              <a:spcBef>
                <a:spcPts val="200"/>
              </a:spcBef>
              <a:defRPr sz="900">
                <a:solidFill>
                  <a:srgbClr val="002060"/>
                </a:solidFill>
              </a:defRPr>
            </a:lvl4pPr>
            <a:lvl5pPr marL="914400" indent="-182880">
              <a:spcBef>
                <a:spcPts val="200"/>
              </a:spcBef>
              <a:defRPr sz="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28"/>
          <p:cNvSpPr>
            <a:spLocks noGrp="1"/>
          </p:cNvSpPr>
          <p:nvPr>
            <p:ph type="body" sz="quarter" idx="18" hasCustomPrompt="1"/>
          </p:nvPr>
        </p:nvSpPr>
        <p:spPr>
          <a:xfrm>
            <a:off x="4665662" y="4025797"/>
            <a:ext cx="4398963" cy="1097280"/>
          </a:xfrm>
        </p:spPr>
        <p:txBody>
          <a:bodyPr wrap="square" lIns="91440" tIns="0" rIns="91440" bIns="0">
            <a:noAutofit/>
          </a:bodyPr>
          <a:lstStyle>
            <a:lvl1pPr marL="182880" marR="0" indent="-18288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400">
                <a:solidFill>
                  <a:srgbClr val="002060"/>
                </a:solidFill>
              </a:defRPr>
            </a:lvl1pPr>
            <a:lvl2pPr marL="365760" indent="-182880">
              <a:spcBef>
                <a:spcPts val="200"/>
              </a:spcBef>
              <a:defRPr sz="1200">
                <a:solidFill>
                  <a:srgbClr val="002060"/>
                </a:solidFill>
              </a:defRPr>
            </a:lvl2pPr>
            <a:lvl3pPr marL="548640" indent="-182880">
              <a:spcBef>
                <a:spcPts val="200"/>
              </a:spcBef>
              <a:defRPr sz="1000">
                <a:solidFill>
                  <a:srgbClr val="002060"/>
                </a:solidFill>
              </a:defRPr>
            </a:lvl3pPr>
            <a:lvl4pPr marL="731520" indent="-182880">
              <a:spcBef>
                <a:spcPts val="200"/>
              </a:spcBef>
              <a:defRPr sz="900">
                <a:solidFill>
                  <a:srgbClr val="002060"/>
                </a:solidFill>
              </a:defRPr>
            </a:lvl4pPr>
            <a:lvl5pPr marL="914400" indent="-182880">
              <a:spcBef>
                <a:spcPts val="200"/>
              </a:spcBef>
              <a:defRPr sz="800">
                <a:solidFill>
                  <a:srgbClr val="002060"/>
                </a:solidFill>
              </a:defRPr>
            </a:lvl5pPr>
          </a:lstStyle>
          <a:p>
            <a:pPr marL="182880" marR="0" lvl="0" indent="-18288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4665662" y="5407900"/>
            <a:ext cx="4398963" cy="1097280"/>
          </a:xfrm>
        </p:spPr>
        <p:txBody>
          <a:bodyPr wrap="square" lIns="91440" tIns="0" rIns="91440" bIns="0">
            <a:noAutofit/>
          </a:bodyPr>
          <a:lstStyle>
            <a:lvl1pPr>
              <a:spcBef>
                <a:spcPts val="200"/>
              </a:spcBef>
              <a:defRPr sz="1400">
                <a:solidFill>
                  <a:srgbClr val="002060"/>
                </a:solidFill>
              </a:defRPr>
            </a:lvl1pPr>
            <a:lvl2pPr marL="365760" indent="-182880">
              <a:spcBef>
                <a:spcPts val="200"/>
              </a:spcBef>
              <a:defRPr sz="1200">
                <a:solidFill>
                  <a:srgbClr val="002060"/>
                </a:solidFill>
              </a:defRPr>
            </a:lvl2pPr>
            <a:lvl3pPr marL="548640" indent="-182880">
              <a:spcBef>
                <a:spcPts val="200"/>
              </a:spcBef>
              <a:defRPr sz="1000">
                <a:solidFill>
                  <a:srgbClr val="002060"/>
                </a:solidFill>
              </a:defRPr>
            </a:lvl3pPr>
            <a:lvl4pPr marL="731520" indent="-182880">
              <a:spcBef>
                <a:spcPts val="200"/>
              </a:spcBef>
              <a:defRPr sz="900">
                <a:solidFill>
                  <a:srgbClr val="002060"/>
                </a:solidFill>
              </a:defRPr>
            </a:lvl4pPr>
            <a:lvl5pPr marL="914400" indent="-182880">
              <a:spcBef>
                <a:spcPts val="200"/>
              </a:spcBef>
              <a:defRPr sz="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38488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1560" y="91440"/>
            <a:ext cx="7040880" cy="914400"/>
          </a:xfrm>
        </p:spPr>
        <p:txBody>
          <a:bodyPr/>
          <a:lstStyle>
            <a:lvl1pPr>
              <a:defRPr sz="3200" i="1"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" y="1242060"/>
            <a:ext cx="8961120" cy="5120640"/>
          </a:xfrm>
        </p:spPr>
        <p:txBody>
          <a:bodyPr wrap="square"/>
          <a:lstStyle>
            <a:lvl1pPr indent="-182880">
              <a:spcBef>
                <a:spcPts val="400"/>
              </a:spcBef>
              <a:defRPr sz="2200" baseline="0">
                <a:solidFill>
                  <a:srgbClr val="002060"/>
                </a:solidFill>
              </a:defRPr>
            </a:lvl1pPr>
            <a:lvl2pPr indent="-182880">
              <a:spcBef>
                <a:spcPts val="400"/>
              </a:spcBef>
              <a:defRPr>
                <a:solidFill>
                  <a:srgbClr val="002060"/>
                </a:solidFill>
              </a:defRPr>
            </a:lvl2pPr>
            <a:lvl3pPr indent="-182880">
              <a:spcBef>
                <a:spcPts val="400"/>
              </a:spcBef>
              <a:defRPr>
                <a:solidFill>
                  <a:srgbClr val="002060"/>
                </a:solidFill>
              </a:defRPr>
            </a:lvl3pPr>
            <a:lvl4pPr indent="-182880">
              <a:spcBef>
                <a:spcPts val="400"/>
              </a:spcBef>
              <a:defRPr>
                <a:solidFill>
                  <a:srgbClr val="002060"/>
                </a:solidFill>
              </a:defRPr>
            </a:lvl4pPr>
            <a:lvl5pPr indent="-182880">
              <a:spcBef>
                <a:spcPts val="400"/>
              </a:spcBef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Bullet Titles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8013444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1555" y="2244371"/>
            <a:ext cx="8220892" cy="2014120"/>
          </a:xfrm>
        </p:spPr>
        <p:txBody>
          <a:bodyPr/>
          <a:lstStyle>
            <a:lvl1pPr>
              <a:defRPr sz="3200" b="1" i="0" baseline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/>
              <a:t>Click to edit Section Title</a:t>
            </a:r>
          </a:p>
        </p:txBody>
      </p:sp>
    </p:spTree>
    <p:extLst>
      <p:ext uri="{BB962C8B-B14F-4D97-AF65-F5344CB8AC3E}">
        <p14:creationId xmlns:p14="http://schemas.microsoft.com/office/powerpoint/2010/main" val="170842461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CNIC 04201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465328"/>
            <a:ext cx="7772400" cy="800219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Briefing Title</a:t>
            </a:r>
            <a:br>
              <a:rPr lang="en-US"/>
            </a:br>
            <a:r>
              <a:rPr lang="en-US" sz="2400"/>
              <a:t>Briefing Subtitle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9144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Briefer’s Name and Title</a:t>
            </a:r>
          </a:p>
          <a:p>
            <a:r>
              <a:rPr lang="en-US"/>
              <a:t>Briefer’s Organization</a:t>
            </a:r>
          </a:p>
          <a:p>
            <a:r>
              <a:rPr lang="en-US"/>
              <a:t>DD Month YYYY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200" b="1"/>
            </a:lvl1pPr>
          </a:lstStyle>
          <a:p>
            <a:pPr>
              <a:defRPr/>
            </a:pPr>
            <a:fld id="{D27A1FBF-122C-4E85-A3E8-BC1F1A5F5A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6113" y="1350963"/>
            <a:ext cx="3968750" cy="4811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350963"/>
            <a:ext cx="3970337" cy="4811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264090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(CNIC 04201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4591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8305800" cy="50196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 marL="971550" indent="-171450"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198E8-5BF6-4909-B291-3F8D10BCBA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3901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Content (CNIC 04201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3000" y="242719"/>
            <a:ext cx="7772400" cy="4308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Quad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28600" y="1126816"/>
            <a:ext cx="4283384" cy="2514599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 marL="971550" indent="-171450"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Quad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198E8-5BF6-4909-B291-3F8D10BCBA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4572000" y="1143000"/>
            <a:ext cx="0" cy="5105400"/>
          </a:xfrm>
          <a:prstGeom prst="line">
            <a:avLst/>
          </a:prstGeom>
          <a:solidFill>
            <a:srgbClr val="FFFF99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 userDrawn="1"/>
        </p:nvCxnSpPr>
        <p:spPr bwMode="auto">
          <a:xfrm>
            <a:off x="304800" y="3695700"/>
            <a:ext cx="8763000" cy="0"/>
          </a:xfrm>
          <a:prstGeom prst="line">
            <a:avLst/>
          </a:prstGeom>
          <a:solidFill>
            <a:srgbClr val="FFFF99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637748" y="1126816"/>
            <a:ext cx="4305300" cy="25146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 marL="971550" indent="-171450"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Quad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28600" y="3761448"/>
            <a:ext cx="4283384" cy="2438399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 marL="971550" indent="-171450"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Quad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4643480" y="3761449"/>
            <a:ext cx="4271920" cy="2438399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 marL="971550" indent="-171450"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Quad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606634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CNIC 042018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0" y="5014556"/>
            <a:ext cx="7772400" cy="43088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Closing (Backups/Questions?)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200" b="1"/>
            </a:lvl1pPr>
          </a:lstStyle>
          <a:p>
            <a:pPr>
              <a:defRPr/>
            </a:pPr>
            <a:fld id="{D27A1FBF-122C-4E85-A3E8-BC1F1A5F5A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3" name="Picture 3" descr="C:\Users\timothy.slentz\AppData\Local\Microsoft\Windows\Temporary Internet Files\Content.Outlook\FC3BDP2R\16 CNI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440" y="1295400"/>
            <a:ext cx="3566160" cy="3533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 userDrawn="1"/>
        </p:nvSpPr>
        <p:spPr bwMode="auto">
          <a:xfrm>
            <a:off x="0" y="0"/>
            <a:ext cx="1066800" cy="10668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74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3817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017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727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6592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7545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Relationship Id="rId9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3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5.pn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PTdesign2a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16025" y="177800"/>
            <a:ext cx="7000875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6113" y="1350963"/>
            <a:ext cx="8091487" cy="481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823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43750" y="6572250"/>
            <a:ext cx="19050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200" i="1" baseline="0">
                <a:solidFill>
                  <a:srgbClr val="009ED5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82342" name="Text Box 6"/>
          <p:cNvSpPr txBox="1">
            <a:spLocks noChangeArrowheads="1"/>
          </p:cNvSpPr>
          <p:nvPr/>
        </p:nvSpPr>
        <p:spPr bwMode="auto">
          <a:xfrm>
            <a:off x="61913" y="6584950"/>
            <a:ext cx="981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/>
          <a:lstStyle/>
          <a:p>
            <a:pPr>
              <a:defRPr/>
            </a:pPr>
            <a:fld id="{13E92A33-2850-41BA-B556-7730DAD2944E}" type="slidenum">
              <a:rPr lang="en-US" sz="1200" i="1" baseline="0">
                <a:solidFill>
                  <a:srgbClr val="009ED5"/>
                </a:solidFill>
                <a:cs typeface="Arial"/>
              </a:rPr>
              <a:pPr>
                <a:defRPr/>
              </a:pPr>
              <a:t>‹#›</a:t>
            </a:fld>
            <a:endParaRPr lang="en-US" sz="1200" i="1" baseline="0" dirty="0">
              <a:solidFill>
                <a:srgbClr val="009ED5"/>
              </a:solidFill>
              <a:cs typeface="Arial"/>
            </a:endParaRPr>
          </a:p>
        </p:txBody>
      </p:sp>
      <p:sp>
        <p:nvSpPr>
          <p:cNvPr id="782343" name="Text Box 7"/>
          <p:cNvSpPr txBox="1">
            <a:spLocks noChangeArrowheads="1"/>
          </p:cNvSpPr>
          <p:nvPr/>
        </p:nvSpPr>
        <p:spPr bwMode="auto">
          <a:xfrm>
            <a:off x="2112963" y="6586538"/>
            <a:ext cx="49180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/>
          <a:lstStyle/>
          <a:p>
            <a:pPr algn="ctr">
              <a:defRPr/>
            </a:pPr>
            <a:r>
              <a:rPr lang="en-US" sz="1200" i="1" baseline="0" dirty="0" smtClean="0">
                <a:solidFill>
                  <a:srgbClr val="009ED5"/>
                </a:solidFill>
                <a:cs typeface="Arial"/>
              </a:rPr>
              <a:t>NAVFAC Southwest</a:t>
            </a:r>
            <a:endParaRPr lang="en-US" sz="1200" i="1" baseline="0" dirty="0">
              <a:solidFill>
                <a:srgbClr val="009ED5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760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ransition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  <a:cs typeface="Arial" charset="0"/>
        </a:defRPr>
      </a:lvl9pPr>
    </p:titleStyle>
    <p:bodyStyle>
      <a:lvl1pPr marL="114300" indent="-1143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003367"/>
          </a:solidFill>
          <a:latin typeface="+mn-lt"/>
          <a:ea typeface="+mn-ea"/>
          <a:cs typeface="+mn-cs"/>
        </a:defRPr>
      </a:lvl1pPr>
      <a:lvl2pPr marL="571500" indent="-1143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rgbClr val="003367"/>
          </a:solidFill>
          <a:latin typeface="+mn-lt"/>
          <a:cs typeface="+mn-cs"/>
        </a:defRPr>
      </a:lvl2pPr>
      <a:lvl3pPr marL="1028700" indent="-1143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3367"/>
          </a:solidFill>
          <a:latin typeface="+mn-lt"/>
          <a:cs typeface="+mn-cs"/>
        </a:defRPr>
      </a:lvl3pPr>
      <a:lvl4pPr marL="1485900" indent="-1143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3367"/>
          </a:solidFill>
          <a:latin typeface="+mn-lt"/>
          <a:cs typeface="+mn-cs"/>
        </a:defRPr>
      </a:lvl4pPr>
      <a:lvl5pPr marL="1943100" indent="-1143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  <a:cs typeface="+mn-cs"/>
        </a:defRPr>
      </a:lvl5pPr>
      <a:lvl6pPr marL="24003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  <a:cs typeface="+mn-cs"/>
        </a:defRPr>
      </a:lvl6pPr>
      <a:lvl7pPr marL="28575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  <a:cs typeface="+mn-cs"/>
        </a:defRPr>
      </a:lvl7pPr>
      <a:lvl8pPr marL="33147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  <a:cs typeface="+mn-cs"/>
        </a:defRPr>
      </a:lvl8pPr>
      <a:lvl9pPr marL="37719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" name="Picture 40" descr="\\Cfusion1\MacCentral\NAVFAC\PowerPoint\TIFFs\PPTdesign2a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51560" y="91440"/>
            <a:ext cx="70408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Slide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630" y="1239361"/>
            <a:ext cx="896112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8558213" y="6578004"/>
            <a:ext cx="981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75" tIns="34288" rIns="68575" bIns="34288"/>
          <a:lstStyle/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D33114-04EA-4275-B003-BFC7F1654E7C}" type="slidenum"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009ED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1" u="none" strike="noStrike" kern="1200" cap="none" spc="0" normalizeH="0" baseline="0" noProof="0" dirty="0">
              <a:ln>
                <a:noFill/>
              </a:ln>
              <a:solidFill>
                <a:srgbClr val="009ED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Box 41"/>
          <p:cNvSpPr txBox="1">
            <a:spLocks noChangeArrowheads="1"/>
          </p:cNvSpPr>
          <p:nvPr/>
        </p:nvSpPr>
        <p:spPr bwMode="auto">
          <a:xfrm>
            <a:off x="3854496" y="6558599"/>
            <a:ext cx="143500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7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b="1">
                <a:solidFill>
                  <a:srgbClr val="003367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600">
                <a:solidFill>
                  <a:srgbClr val="003367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400">
                <a:solidFill>
                  <a:srgbClr val="003367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400">
                <a:solidFill>
                  <a:srgbClr val="00336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Arial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UNCLASSIFIED//FOUO</a:t>
            </a:r>
          </a:p>
        </p:txBody>
      </p:sp>
    </p:spTree>
    <p:extLst>
      <p:ext uri="{BB962C8B-B14F-4D97-AF65-F5344CB8AC3E}">
        <p14:creationId xmlns:p14="http://schemas.microsoft.com/office/powerpoint/2010/main" val="25142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</p:sldLayoutIdLst>
  <p:transition/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2400" b="1" i="1">
          <a:solidFill>
            <a:srgbClr val="00206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1650" b="1">
          <a:solidFill>
            <a:srgbClr val="273D84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1650" b="1">
          <a:solidFill>
            <a:srgbClr val="273D84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1650" b="1">
          <a:solidFill>
            <a:srgbClr val="273D84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1650" b="1">
          <a:solidFill>
            <a:srgbClr val="273D84"/>
          </a:solidFill>
          <a:latin typeface="Arial Narrow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1650" b="1">
          <a:solidFill>
            <a:srgbClr val="273D84"/>
          </a:solidFill>
          <a:latin typeface="Arial Narrow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650" b="1">
          <a:solidFill>
            <a:srgbClr val="273D84"/>
          </a:solidFill>
          <a:latin typeface="Arial Narrow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650" b="1">
          <a:solidFill>
            <a:srgbClr val="273D84"/>
          </a:solidFill>
          <a:latin typeface="Arial Narrow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650" b="1">
          <a:solidFill>
            <a:srgbClr val="273D84"/>
          </a:solidFill>
          <a:latin typeface="Arial Narrow" pitchFamily="34" charset="0"/>
        </a:defRPr>
      </a:lvl9pPr>
    </p:titleStyle>
    <p:bodyStyle>
      <a:lvl1pPr marL="137160" indent="-137160" algn="l" rtl="0" fontAlgn="base">
        <a:spcBef>
          <a:spcPts val="300"/>
        </a:spcBef>
        <a:spcAft>
          <a:spcPct val="0"/>
        </a:spcAft>
        <a:buChar char="•"/>
        <a:defRPr sz="1650" b="1">
          <a:solidFill>
            <a:srgbClr val="002060"/>
          </a:solidFill>
          <a:latin typeface="+mn-lt"/>
          <a:ea typeface="+mn-ea"/>
          <a:cs typeface="+mn-cs"/>
        </a:defRPr>
      </a:lvl1pPr>
      <a:lvl2pPr marL="428625" indent="-137160" algn="l" rtl="0" fontAlgn="base">
        <a:spcBef>
          <a:spcPts val="300"/>
        </a:spcBef>
        <a:spcAft>
          <a:spcPct val="0"/>
        </a:spcAft>
        <a:buChar char="–"/>
        <a:defRPr b="1">
          <a:solidFill>
            <a:srgbClr val="002060"/>
          </a:solidFill>
          <a:latin typeface="+mn-lt"/>
        </a:defRPr>
      </a:lvl2pPr>
      <a:lvl3pPr marL="771525" indent="-137160" algn="l" rtl="0" fontAlgn="base">
        <a:spcBef>
          <a:spcPts val="300"/>
        </a:spcBef>
        <a:spcAft>
          <a:spcPct val="0"/>
        </a:spcAft>
        <a:buChar char="•"/>
        <a:defRPr sz="1200">
          <a:solidFill>
            <a:srgbClr val="002060"/>
          </a:solidFill>
          <a:latin typeface="+mn-lt"/>
        </a:defRPr>
      </a:lvl3pPr>
      <a:lvl4pPr marL="1114425" indent="-137160" algn="l" rtl="0" fontAlgn="base">
        <a:spcBef>
          <a:spcPts val="300"/>
        </a:spcBef>
        <a:spcAft>
          <a:spcPct val="0"/>
        </a:spcAft>
        <a:buChar char="–"/>
        <a:defRPr sz="1050">
          <a:solidFill>
            <a:srgbClr val="002060"/>
          </a:solidFill>
          <a:latin typeface="+mn-lt"/>
        </a:defRPr>
      </a:lvl4pPr>
      <a:lvl5pPr marL="1457325" indent="-137160" algn="l" rtl="0" fontAlgn="base">
        <a:spcBef>
          <a:spcPts val="300"/>
        </a:spcBef>
        <a:spcAft>
          <a:spcPct val="0"/>
        </a:spcAft>
        <a:buChar char="»"/>
        <a:defRPr sz="1050">
          <a:solidFill>
            <a:srgbClr val="002060"/>
          </a:solidFill>
          <a:latin typeface="+mn-lt"/>
        </a:defRPr>
      </a:lvl5pPr>
      <a:lvl6pPr marL="1800225" indent="-85725" algn="l" rtl="0" fontAlgn="base">
        <a:spcBef>
          <a:spcPct val="20000"/>
        </a:spcBef>
        <a:spcAft>
          <a:spcPct val="0"/>
        </a:spcAft>
        <a:buChar char="»"/>
        <a:defRPr sz="1050">
          <a:solidFill>
            <a:srgbClr val="003367"/>
          </a:solidFill>
          <a:latin typeface="+mn-lt"/>
        </a:defRPr>
      </a:lvl6pPr>
      <a:lvl7pPr marL="2143125" indent="-85725" algn="l" rtl="0" fontAlgn="base">
        <a:spcBef>
          <a:spcPct val="20000"/>
        </a:spcBef>
        <a:spcAft>
          <a:spcPct val="0"/>
        </a:spcAft>
        <a:buChar char="»"/>
        <a:defRPr sz="1050">
          <a:solidFill>
            <a:srgbClr val="003367"/>
          </a:solidFill>
          <a:latin typeface="+mn-lt"/>
        </a:defRPr>
      </a:lvl7pPr>
      <a:lvl8pPr marL="2486025" indent="-85725" algn="l" rtl="0" fontAlgn="base">
        <a:spcBef>
          <a:spcPct val="20000"/>
        </a:spcBef>
        <a:spcAft>
          <a:spcPct val="0"/>
        </a:spcAft>
        <a:buChar char="»"/>
        <a:defRPr sz="1050">
          <a:solidFill>
            <a:srgbClr val="003367"/>
          </a:solidFill>
          <a:latin typeface="+mn-lt"/>
        </a:defRPr>
      </a:lvl8pPr>
      <a:lvl9pPr marL="2828925" indent="-85725" algn="l" rtl="0" fontAlgn="base">
        <a:spcBef>
          <a:spcPct val="20000"/>
        </a:spcBef>
        <a:spcAft>
          <a:spcPct val="0"/>
        </a:spcAft>
        <a:buChar char="»"/>
        <a:defRPr sz="1050">
          <a:solidFill>
            <a:srgbClr val="003367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" name="Picture 40" descr="\\Cfusion1\MacCentral\NAVFAC\PowerPoint\TIFFs\PPTdesign2a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51560" y="91440"/>
            <a:ext cx="70408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Slide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631" y="1239361"/>
            <a:ext cx="896112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8558213" y="6578004"/>
            <a:ext cx="981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1431" tIns="25716" rIns="51431" bIns="25716"/>
          <a:lstStyle/>
          <a:p>
            <a:pPr marL="0" marR="0" lvl="0" indent="0" algn="l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D33114-04EA-4275-B003-BFC7F1654E7C}" type="slidenum">
              <a:rPr kumimoji="0" lang="en-US" sz="675" b="0" i="1" u="none" strike="noStrike" kern="1200" cap="none" spc="0" normalizeH="0" baseline="0" noProof="0">
                <a:ln>
                  <a:noFill/>
                </a:ln>
                <a:solidFill>
                  <a:srgbClr val="009ED5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5143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675" b="0" i="1" u="none" strike="noStrike" kern="1200" cap="none" spc="0" normalizeH="0" baseline="0" noProof="0" dirty="0">
              <a:ln>
                <a:noFill/>
              </a:ln>
              <a:solidFill>
                <a:srgbClr val="009ED5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Box 41"/>
          <p:cNvSpPr txBox="1">
            <a:spLocks noChangeArrowheads="1"/>
          </p:cNvSpPr>
          <p:nvPr/>
        </p:nvSpPr>
        <p:spPr bwMode="auto">
          <a:xfrm>
            <a:off x="4010789" y="6558598"/>
            <a:ext cx="1122422" cy="19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2000" b="1">
                <a:solidFill>
                  <a:srgbClr val="003367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b="1">
                <a:solidFill>
                  <a:srgbClr val="003367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600">
                <a:solidFill>
                  <a:srgbClr val="003367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400">
                <a:solidFill>
                  <a:srgbClr val="003367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400">
                <a:solidFill>
                  <a:srgbClr val="00336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003367"/>
                </a:solidFill>
                <a:latin typeface="Arial" charset="0"/>
              </a:defRPr>
            </a:lvl9pPr>
          </a:lstStyle>
          <a:p>
            <a:pPr marL="0" marR="0" lvl="0" indent="0" algn="ctr" defTabSz="514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75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UNCLASSIFIED//FOUO</a:t>
            </a:r>
          </a:p>
        </p:txBody>
      </p:sp>
    </p:spTree>
    <p:extLst>
      <p:ext uri="{BB962C8B-B14F-4D97-AF65-F5344CB8AC3E}">
        <p14:creationId xmlns:p14="http://schemas.microsoft.com/office/powerpoint/2010/main" val="79292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</p:sldLayoutIdLst>
  <p:transition/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1800" b="1" i="1">
          <a:solidFill>
            <a:srgbClr val="00206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1238" b="1">
          <a:solidFill>
            <a:srgbClr val="273D84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1238" b="1">
          <a:solidFill>
            <a:srgbClr val="273D84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1238" b="1">
          <a:solidFill>
            <a:srgbClr val="273D84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1238" b="1">
          <a:solidFill>
            <a:srgbClr val="273D84"/>
          </a:solidFill>
          <a:latin typeface="Arial Narrow" pitchFamily="34" charset="0"/>
        </a:defRPr>
      </a:lvl5pPr>
      <a:lvl6pPr marL="257175" algn="l" rtl="0" fontAlgn="base">
        <a:spcBef>
          <a:spcPct val="0"/>
        </a:spcBef>
        <a:spcAft>
          <a:spcPct val="0"/>
        </a:spcAft>
        <a:defRPr sz="1238" b="1">
          <a:solidFill>
            <a:srgbClr val="273D84"/>
          </a:solidFill>
          <a:latin typeface="Arial Narrow" pitchFamily="34" charset="0"/>
        </a:defRPr>
      </a:lvl6pPr>
      <a:lvl7pPr marL="514350" algn="l" rtl="0" fontAlgn="base">
        <a:spcBef>
          <a:spcPct val="0"/>
        </a:spcBef>
        <a:spcAft>
          <a:spcPct val="0"/>
        </a:spcAft>
        <a:defRPr sz="1238" b="1">
          <a:solidFill>
            <a:srgbClr val="273D84"/>
          </a:solidFill>
          <a:latin typeface="Arial Narrow" pitchFamily="34" charset="0"/>
        </a:defRPr>
      </a:lvl7pPr>
      <a:lvl8pPr marL="771525" algn="l" rtl="0" fontAlgn="base">
        <a:spcBef>
          <a:spcPct val="0"/>
        </a:spcBef>
        <a:spcAft>
          <a:spcPct val="0"/>
        </a:spcAft>
        <a:defRPr sz="1238" b="1">
          <a:solidFill>
            <a:srgbClr val="273D84"/>
          </a:solidFill>
          <a:latin typeface="Arial Narrow" pitchFamily="34" charset="0"/>
        </a:defRPr>
      </a:lvl8pPr>
      <a:lvl9pPr marL="1028700" algn="l" rtl="0" fontAlgn="base">
        <a:spcBef>
          <a:spcPct val="0"/>
        </a:spcBef>
        <a:spcAft>
          <a:spcPct val="0"/>
        </a:spcAft>
        <a:defRPr sz="1238" b="1">
          <a:solidFill>
            <a:srgbClr val="273D84"/>
          </a:solidFill>
          <a:latin typeface="Arial Narrow" pitchFamily="34" charset="0"/>
        </a:defRPr>
      </a:lvl9pPr>
    </p:titleStyle>
    <p:bodyStyle>
      <a:lvl1pPr marL="102870" indent="-102870" algn="l" rtl="0" fontAlgn="base">
        <a:spcBef>
          <a:spcPts val="225"/>
        </a:spcBef>
        <a:spcAft>
          <a:spcPct val="0"/>
        </a:spcAft>
        <a:buChar char="•"/>
        <a:defRPr sz="1238" b="1">
          <a:solidFill>
            <a:srgbClr val="002060"/>
          </a:solidFill>
          <a:latin typeface="+mn-lt"/>
          <a:ea typeface="+mn-ea"/>
          <a:cs typeface="+mn-cs"/>
        </a:defRPr>
      </a:lvl1pPr>
      <a:lvl2pPr marL="321469" indent="-102870" algn="l" rtl="0" fontAlgn="base">
        <a:spcBef>
          <a:spcPts val="225"/>
        </a:spcBef>
        <a:spcAft>
          <a:spcPct val="0"/>
        </a:spcAft>
        <a:buChar char="–"/>
        <a:defRPr b="1">
          <a:solidFill>
            <a:srgbClr val="002060"/>
          </a:solidFill>
          <a:latin typeface="+mn-lt"/>
        </a:defRPr>
      </a:lvl2pPr>
      <a:lvl3pPr marL="578644" indent="-102870" algn="l" rtl="0" fontAlgn="base">
        <a:spcBef>
          <a:spcPts val="225"/>
        </a:spcBef>
        <a:spcAft>
          <a:spcPct val="0"/>
        </a:spcAft>
        <a:buChar char="•"/>
        <a:defRPr sz="900">
          <a:solidFill>
            <a:srgbClr val="002060"/>
          </a:solidFill>
          <a:latin typeface="+mn-lt"/>
        </a:defRPr>
      </a:lvl3pPr>
      <a:lvl4pPr marL="835819" indent="-102870" algn="l" rtl="0" fontAlgn="base">
        <a:spcBef>
          <a:spcPts val="225"/>
        </a:spcBef>
        <a:spcAft>
          <a:spcPct val="0"/>
        </a:spcAft>
        <a:buChar char="–"/>
        <a:defRPr sz="788">
          <a:solidFill>
            <a:srgbClr val="002060"/>
          </a:solidFill>
          <a:latin typeface="+mn-lt"/>
        </a:defRPr>
      </a:lvl4pPr>
      <a:lvl5pPr marL="1092994" indent="-102870" algn="l" rtl="0" fontAlgn="base">
        <a:spcBef>
          <a:spcPts val="225"/>
        </a:spcBef>
        <a:spcAft>
          <a:spcPct val="0"/>
        </a:spcAft>
        <a:buChar char="»"/>
        <a:defRPr sz="788">
          <a:solidFill>
            <a:srgbClr val="002060"/>
          </a:solidFill>
          <a:latin typeface="+mn-lt"/>
        </a:defRPr>
      </a:lvl5pPr>
      <a:lvl6pPr marL="1350169" indent="-64294" algn="l" rtl="0" fontAlgn="base">
        <a:spcBef>
          <a:spcPct val="20000"/>
        </a:spcBef>
        <a:spcAft>
          <a:spcPct val="0"/>
        </a:spcAft>
        <a:buChar char="»"/>
        <a:defRPr sz="788">
          <a:solidFill>
            <a:srgbClr val="003367"/>
          </a:solidFill>
          <a:latin typeface="+mn-lt"/>
        </a:defRPr>
      </a:lvl6pPr>
      <a:lvl7pPr marL="1607344" indent="-64294" algn="l" rtl="0" fontAlgn="base">
        <a:spcBef>
          <a:spcPct val="20000"/>
        </a:spcBef>
        <a:spcAft>
          <a:spcPct val="0"/>
        </a:spcAft>
        <a:buChar char="»"/>
        <a:defRPr sz="788">
          <a:solidFill>
            <a:srgbClr val="003367"/>
          </a:solidFill>
          <a:latin typeface="+mn-lt"/>
        </a:defRPr>
      </a:lvl7pPr>
      <a:lvl8pPr marL="1864519" indent="-64294" algn="l" rtl="0" fontAlgn="base">
        <a:spcBef>
          <a:spcPct val="20000"/>
        </a:spcBef>
        <a:spcAft>
          <a:spcPct val="0"/>
        </a:spcAft>
        <a:buChar char="»"/>
        <a:defRPr sz="788">
          <a:solidFill>
            <a:srgbClr val="003367"/>
          </a:solidFill>
          <a:latin typeface="+mn-lt"/>
        </a:defRPr>
      </a:lvl8pPr>
      <a:lvl9pPr marL="2121694" indent="-64294" algn="l" rtl="0" fontAlgn="base">
        <a:spcBef>
          <a:spcPct val="20000"/>
        </a:spcBef>
        <a:spcAft>
          <a:spcPct val="0"/>
        </a:spcAft>
        <a:buChar char="»"/>
        <a:defRPr sz="788">
          <a:solidFill>
            <a:srgbClr val="003367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" name="Picture 40" descr="\\Cfusion1\MacCentral\NAVFAC\PowerPoint\TIFFs\PPTdesign2a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51560" y="91440"/>
            <a:ext cx="70408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Slide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630" y="1239361"/>
            <a:ext cx="896112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8116510" y="6578004"/>
            <a:ext cx="981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/>
          <a:lstStyle/>
          <a:p>
            <a:pPr algn="r"/>
            <a:fld id="{B9D33114-04EA-4275-B003-BFC7F1654E7C}" type="slidenum">
              <a:rPr lang="en-US" sz="1200" i="1">
                <a:solidFill>
                  <a:srgbClr val="009ED5"/>
                </a:solidFill>
              </a:rPr>
              <a:pPr algn="r"/>
              <a:t>‹#›</a:t>
            </a:fld>
            <a:endParaRPr lang="en-US" sz="1200" i="1" dirty="0">
              <a:solidFill>
                <a:srgbClr val="009ED5"/>
              </a:solidFill>
            </a:endParaRPr>
          </a:p>
        </p:txBody>
      </p:sp>
      <p:sp>
        <p:nvSpPr>
          <p:cNvPr id="7" name="Text Box 41"/>
          <p:cNvSpPr txBox="1">
            <a:spLocks noChangeArrowheads="1"/>
          </p:cNvSpPr>
          <p:nvPr userDrawn="1"/>
        </p:nvSpPr>
        <p:spPr bwMode="auto">
          <a:xfrm>
            <a:off x="4129737" y="6593522"/>
            <a:ext cx="88452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/>
          <a:lstStyle/>
          <a:p>
            <a:r>
              <a:rPr lang="en-US" sz="1400" b="1" i="0" dirty="0">
                <a:solidFill>
                  <a:srgbClr val="002060"/>
                </a:solidFill>
              </a:rPr>
              <a:t>CUI</a:t>
            </a: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4285673" y="-920"/>
            <a:ext cx="572655" cy="23182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000" b="1" dirty="0">
                <a:solidFill>
                  <a:srgbClr val="002060"/>
                </a:solidFill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2667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</p:sldLayoutIdLst>
  <p:transition/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 i="1">
          <a:solidFill>
            <a:srgbClr val="00206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9pPr>
    </p:titleStyle>
    <p:bodyStyle>
      <a:lvl1pPr marL="182880" indent="-182880" algn="l" rtl="0" fontAlgn="base">
        <a:spcBef>
          <a:spcPts val="400"/>
        </a:spcBef>
        <a:spcAft>
          <a:spcPct val="0"/>
        </a:spcAft>
        <a:buChar char="•"/>
        <a:defRPr sz="2200" b="1">
          <a:solidFill>
            <a:srgbClr val="002060"/>
          </a:solidFill>
          <a:latin typeface="+mn-lt"/>
          <a:ea typeface="+mn-ea"/>
          <a:cs typeface="+mn-cs"/>
        </a:defRPr>
      </a:lvl1pPr>
      <a:lvl2pPr marL="571500" indent="-182880" algn="l" rtl="0" fontAlgn="base">
        <a:spcBef>
          <a:spcPts val="400"/>
        </a:spcBef>
        <a:spcAft>
          <a:spcPct val="0"/>
        </a:spcAft>
        <a:buChar char="–"/>
        <a:defRPr b="1">
          <a:solidFill>
            <a:srgbClr val="002060"/>
          </a:solidFill>
          <a:latin typeface="+mn-lt"/>
        </a:defRPr>
      </a:lvl2pPr>
      <a:lvl3pPr marL="1028700" indent="-182880" algn="l" rtl="0" fontAlgn="base">
        <a:spcBef>
          <a:spcPts val="400"/>
        </a:spcBef>
        <a:spcAft>
          <a:spcPct val="0"/>
        </a:spcAft>
        <a:buChar char="•"/>
        <a:defRPr sz="1600">
          <a:solidFill>
            <a:srgbClr val="002060"/>
          </a:solidFill>
          <a:latin typeface="+mn-lt"/>
        </a:defRPr>
      </a:lvl3pPr>
      <a:lvl4pPr marL="1485900" indent="-182880" algn="l" rtl="0" fontAlgn="base">
        <a:spcBef>
          <a:spcPts val="400"/>
        </a:spcBef>
        <a:spcAft>
          <a:spcPct val="0"/>
        </a:spcAft>
        <a:buChar char="–"/>
        <a:defRPr sz="1400">
          <a:solidFill>
            <a:srgbClr val="002060"/>
          </a:solidFill>
          <a:latin typeface="+mn-lt"/>
        </a:defRPr>
      </a:lvl4pPr>
      <a:lvl5pPr marL="1943100" indent="-182880" algn="l" rtl="0" fontAlgn="base">
        <a:spcBef>
          <a:spcPts val="400"/>
        </a:spcBef>
        <a:spcAft>
          <a:spcPct val="0"/>
        </a:spcAft>
        <a:buChar char="»"/>
        <a:defRPr sz="1400">
          <a:solidFill>
            <a:srgbClr val="002060"/>
          </a:solidFill>
          <a:latin typeface="+mn-lt"/>
        </a:defRPr>
      </a:lvl5pPr>
      <a:lvl6pPr marL="24003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</a:defRPr>
      </a:lvl6pPr>
      <a:lvl7pPr marL="28575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</a:defRPr>
      </a:lvl7pPr>
      <a:lvl8pPr marL="33147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</a:defRPr>
      </a:lvl8pPr>
      <a:lvl9pPr marL="37719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0" descr="\\Cfusion1\MacCentral\NAVFAC\PowerPoint\TIFFs\PPTdesign2a.tif"/>
          <p:cNvPicPr>
            <a:picLocks noChangeAspect="1" noChangeArrowheads="1"/>
          </p:cNvPicPr>
          <p:nvPr userDrawn="1"/>
        </p:nvPicPr>
        <p:blipFill>
          <a:blip r:embed="rId9">
            <a:lum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6" y="152406"/>
            <a:ext cx="804545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6116" y="1350963"/>
            <a:ext cx="8091487" cy="481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Text Box 17"/>
          <p:cNvSpPr txBox="1">
            <a:spLocks noChangeArrowheads="1"/>
          </p:cNvSpPr>
          <p:nvPr/>
        </p:nvSpPr>
        <p:spPr bwMode="auto">
          <a:xfrm>
            <a:off x="8568175" y="6588553"/>
            <a:ext cx="553896" cy="259057"/>
          </a:xfrm>
          <a:prstGeom prst="rect">
            <a:avLst/>
          </a:prstGeom>
          <a:noFill/>
          <a:ln>
            <a:noFill/>
          </a:ln>
        </p:spPr>
        <p:txBody>
          <a:bodyPr lIns="38573" tIns="19287" rIns="38573" bIns="19287"/>
          <a:lstStyle>
            <a:lvl1pPr eaLnBrk="0" hangingPunct="0">
              <a:defRPr sz="3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3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3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3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3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C5F51DC6-2DF3-4E07-93E9-6CF55DC5893D}" type="slidenum">
              <a:rPr lang="en-US" sz="1400" i="1" smtClean="0">
                <a:solidFill>
                  <a:srgbClr val="00B0F0"/>
                </a:solidFill>
                <a:cs typeface="Arial" charset="0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506" i="1" dirty="0">
              <a:solidFill>
                <a:srgbClr val="00B0F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9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350" b="1" i="1">
          <a:solidFill>
            <a:schemeClr val="accent6">
              <a:lumMod val="75000"/>
            </a:schemeClr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688" b="1" i="1">
          <a:solidFill>
            <a:srgbClr val="006600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688" b="1" i="1">
          <a:solidFill>
            <a:srgbClr val="006600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688" b="1" i="1">
          <a:solidFill>
            <a:srgbClr val="006600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688" b="1" i="1">
          <a:solidFill>
            <a:srgbClr val="006600"/>
          </a:solidFill>
          <a:latin typeface="Times New Roman" charset="0"/>
        </a:defRPr>
      </a:lvl5pPr>
      <a:lvl6pPr marL="192881" algn="ctr" rtl="0" fontAlgn="base">
        <a:spcBef>
          <a:spcPct val="0"/>
        </a:spcBef>
        <a:spcAft>
          <a:spcPct val="0"/>
        </a:spcAft>
        <a:defRPr sz="1688" b="1" i="1">
          <a:solidFill>
            <a:srgbClr val="006600"/>
          </a:solidFill>
          <a:latin typeface="Times New Roman" charset="0"/>
        </a:defRPr>
      </a:lvl6pPr>
      <a:lvl7pPr marL="385763" algn="ctr" rtl="0" fontAlgn="base">
        <a:spcBef>
          <a:spcPct val="0"/>
        </a:spcBef>
        <a:spcAft>
          <a:spcPct val="0"/>
        </a:spcAft>
        <a:defRPr sz="1688" b="1" i="1">
          <a:solidFill>
            <a:srgbClr val="006600"/>
          </a:solidFill>
          <a:latin typeface="Times New Roman" charset="0"/>
        </a:defRPr>
      </a:lvl7pPr>
      <a:lvl8pPr marL="578644" algn="ctr" rtl="0" fontAlgn="base">
        <a:spcBef>
          <a:spcPct val="0"/>
        </a:spcBef>
        <a:spcAft>
          <a:spcPct val="0"/>
        </a:spcAft>
        <a:defRPr sz="1688" b="1" i="1">
          <a:solidFill>
            <a:srgbClr val="006600"/>
          </a:solidFill>
          <a:latin typeface="Times New Roman" charset="0"/>
        </a:defRPr>
      </a:lvl8pPr>
      <a:lvl9pPr marL="771525" algn="ctr" rtl="0" fontAlgn="base">
        <a:spcBef>
          <a:spcPct val="0"/>
        </a:spcBef>
        <a:spcAft>
          <a:spcPct val="0"/>
        </a:spcAft>
        <a:defRPr sz="1688" b="1" i="1">
          <a:solidFill>
            <a:srgbClr val="006600"/>
          </a:solidFill>
          <a:latin typeface="Times New Roman" charset="0"/>
        </a:defRPr>
      </a:lvl9pPr>
    </p:titleStyle>
    <p:bodyStyle>
      <a:lvl1pPr marL="48221" indent="-48221" algn="l" rtl="0" eaLnBrk="0" fontAlgn="base" hangingPunct="0">
        <a:spcBef>
          <a:spcPct val="20000"/>
        </a:spcBef>
        <a:spcAft>
          <a:spcPct val="0"/>
        </a:spcAft>
        <a:buChar char="•"/>
        <a:defRPr sz="844" b="1">
          <a:solidFill>
            <a:srgbClr val="0C2577"/>
          </a:solidFill>
          <a:latin typeface="+mn-lt"/>
          <a:ea typeface="+mn-ea"/>
          <a:cs typeface="+mn-cs"/>
        </a:defRPr>
      </a:lvl1pPr>
      <a:lvl2pPr marL="241102" indent="-48221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rgbClr val="0C2577"/>
          </a:solidFill>
          <a:latin typeface="+mn-lt"/>
        </a:defRPr>
      </a:lvl2pPr>
      <a:lvl3pPr marL="433983" indent="-48221" algn="l" rtl="0" eaLnBrk="0" fontAlgn="base" hangingPunct="0">
        <a:spcBef>
          <a:spcPct val="20000"/>
        </a:spcBef>
        <a:spcAft>
          <a:spcPct val="0"/>
        </a:spcAft>
        <a:buChar char="•"/>
        <a:defRPr sz="675">
          <a:solidFill>
            <a:srgbClr val="0C2577"/>
          </a:solidFill>
          <a:latin typeface="+mn-lt"/>
        </a:defRPr>
      </a:lvl3pPr>
      <a:lvl4pPr marL="626864" indent="-48221" algn="l" rtl="0" eaLnBrk="0" fontAlgn="base" hangingPunct="0">
        <a:spcBef>
          <a:spcPct val="20000"/>
        </a:spcBef>
        <a:spcAft>
          <a:spcPct val="0"/>
        </a:spcAft>
        <a:buChar char="–"/>
        <a:defRPr sz="591">
          <a:solidFill>
            <a:srgbClr val="0C2577"/>
          </a:solidFill>
          <a:latin typeface="+mn-lt"/>
        </a:defRPr>
      </a:lvl4pPr>
      <a:lvl5pPr marL="819746" indent="-48221" algn="l" rtl="0" eaLnBrk="0" fontAlgn="base" hangingPunct="0">
        <a:spcBef>
          <a:spcPct val="20000"/>
        </a:spcBef>
        <a:spcAft>
          <a:spcPct val="0"/>
        </a:spcAft>
        <a:buChar char="»"/>
        <a:defRPr sz="591">
          <a:solidFill>
            <a:srgbClr val="0C2577"/>
          </a:solidFill>
          <a:latin typeface="+mn-lt"/>
        </a:defRPr>
      </a:lvl5pPr>
      <a:lvl6pPr marL="1012627" indent="-48221" algn="l" rtl="0" fontAlgn="base">
        <a:spcBef>
          <a:spcPct val="20000"/>
        </a:spcBef>
        <a:spcAft>
          <a:spcPct val="0"/>
        </a:spcAft>
        <a:buChar char="»"/>
        <a:defRPr sz="591">
          <a:solidFill>
            <a:srgbClr val="0C2577"/>
          </a:solidFill>
          <a:latin typeface="+mn-lt"/>
        </a:defRPr>
      </a:lvl6pPr>
      <a:lvl7pPr marL="1205508" indent="-48221" algn="l" rtl="0" fontAlgn="base">
        <a:spcBef>
          <a:spcPct val="20000"/>
        </a:spcBef>
        <a:spcAft>
          <a:spcPct val="0"/>
        </a:spcAft>
        <a:buChar char="»"/>
        <a:defRPr sz="591">
          <a:solidFill>
            <a:srgbClr val="0C2577"/>
          </a:solidFill>
          <a:latin typeface="+mn-lt"/>
        </a:defRPr>
      </a:lvl7pPr>
      <a:lvl8pPr marL="1398389" indent="-48221" algn="l" rtl="0" fontAlgn="base">
        <a:spcBef>
          <a:spcPct val="20000"/>
        </a:spcBef>
        <a:spcAft>
          <a:spcPct val="0"/>
        </a:spcAft>
        <a:buChar char="»"/>
        <a:defRPr sz="591">
          <a:solidFill>
            <a:srgbClr val="0C2577"/>
          </a:solidFill>
          <a:latin typeface="+mn-lt"/>
        </a:defRPr>
      </a:lvl8pPr>
      <a:lvl9pPr marL="1591271" indent="-48221" algn="l" rtl="0" fontAlgn="base">
        <a:spcBef>
          <a:spcPct val="20000"/>
        </a:spcBef>
        <a:spcAft>
          <a:spcPct val="0"/>
        </a:spcAft>
        <a:buChar char="»"/>
        <a:defRPr sz="591">
          <a:solidFill>
            <a:srgbClr val="0C2577"/>
          </a:solidFill>
          <a:latin typeface="+mn-lt"/>
        </a:defRPr>
      </a:lvl9pPr>
    </p:bodyStyle>
    <p:otherStyle>
      <a:defPPr>
        <a:defRPr lang="en-US"/>
      </a:defPPr>
      <a:lvl1pPr marL="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" name="Picture 40" descr="\\Cfusion1\MacCentral\NAVFAC\PowerPoint\TIFFs\PPTdesign2a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51560" y="91440"/>
            <a:ext cx="70408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Slide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630" y="1239361"/>
            <a:ext cx="896112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8558212" y="6578004"/>
            <a:ext cx="981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3" tIns="45717" rIns="91433" bIns="45717"/>
          <a:lstStyle/>
          <a:p>
            <a:pPr algn="l"/>
            <a:fld id="{B9D33114-04EA-4275-B003-BFC7F1654E7C}" type="slidenum">
              <a:rPr lang="en-US" sz="1200" i="1">
                <a:solidFill>
                  <a:srgbClr val="009ED5"/>
                </a:solidFill>
              </a:rPr>
              <a:pPr algn="l"/>
              <a:t>‹#›</a:t>
            </a:fld>
            <a:endParaRPr lang="en-US" sz="1200" i="1" dirty="0">
              <a:solidFill>
                <a:srgbClr val="009E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50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</p:sldLayoutIdLst>
  <p:transition/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 i="1">
          <a:solidFill>
            <a:srgbClr val="00206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273D84"/>
          </a:solidFill>
          <a:latin typeface="Arial Narrow" pitchFamily="34" charset="0"/>
        </a:defRPr>
      </a:lvl9pPr>
    </p:titleStyle>
    <p:bodyStyle>
      <a:lvl1pPr marL="182880" indent="-182880" algn="l" rtl="0" fontAlgn="base">
        <a:spcBef>
          <a:spcPts val="400"/>
        </a:spcBef>
        <a:spcAft>
          <a:spcPct val="0"/>
        </a:spcAft>
        <a:buChar char="•"/>
        <a:defRPr sz="2200" b="1">
          <a:solidFill>
            <a:srgbClr val="002060"/>
          </a:solidFill>
          <a:latin typeface="+mn-lt"/>
          <a:ea typeface="+mn-ea"/>
          <a:cs typeface="+mn-cs"/>
        </a:defRPr>
      </a:lvl1pPr>
      <a:lvl2pPr marL="571500" indent="-182880" algn="l" rtl="0" fontAlgn="base">
        <a:spcBef>
          <a:spcPts val="400"/>
        </a:spcBef>
        <a:spcAft>
          <a:spcPct val="0"/>
        </a:spcAft>
        <a:buChar char="–"/>
        <a:defRPr b="1">
          <a:solidFill>
            <a:srgbClr val="002060"/>
          </a:solidFill>
          <a:latin typeface="+mn-lt"/>
        </a:defRPr>
      </a:lvl2pPr>
      <a:lvl3pPr marL="1028700" indent="-182880" algn="l" rtl="0" fontAlgn="base">
        <a:spcBef>
          <a:spcPts val="400"/>
        </a:spcBef>
        <a:spcAft>
          <a:spcPct val="0"/>
        </a:spcAft>
        <a:buChar char="•"/>
        <a:defRPr sz="1600">
          <a:solidFill>
            <a:srgbClr val="002060"/>
          </a:solidFill>
          <a:latin typeface="+mn-lt"/>
        </a:defRPr>
      </a:lvl3pPr>
      <a:lvl4pPr marL="1485900" indent="-182880" algn="l" rtl="0" fontAlgn="base">
        <a:spcBef>
          <a:spcPts val="400"/>
        </a:spcBef>
        <a:spcAft>
          <a:spcPct val="0"/>
        </a:spcAft>
        <a:buChar char="–"/>
        <a:defRPr sz="1400">
          <a:solidFill>
            <a:srgbClr val="002060"/>
          </a:solidFill>
          <a:latin typeface="+mn-lt"/>
        </a:defRPr>
      </a:lvl4pPr>
      <a:lvl5pPr marL="1943100" indent="-182880" algn="l" rtl="0" fontAlgn="base">
        <a:spcBef>
          <a:spcPts val="400"/>
        </a:spcBef>
        <a:spcAft>
          <a:spcPct val="0"/>
        </a:spcAft>
        <a:buChar char="»"/>
        <a:defRPr sz="1400">
          <a:solidFill>
            <a:srgbClr val="002060"/>
          </a:solidFill>
          <a:latin typeface="+mn-lt"/>
        </a:defRPr>
      </a:lvl5pPr>
      <a:lvl6pPr marL="24003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</a:defRPr>
      </a:lvl6pPr>
      <a:lvl7pPr marL="28575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</a:defRPr>
      </a:lvl7pPr>
      <a:lvl8pPr marL="33147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</a:defRPr>
      </a:lvl8pPr>
      <a:lvl9pPr marL="3771900" indent="-1143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00336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356" y="1152525"/>
            <a:ext cx="815340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56838"/>
            <a:ext cx="7391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74113" y="6527800"/>
            <a:ext cx="306387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1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89340B5D-903F-46AA-8C41-A8CB3B65A0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0" name="Group 7"/>
          <p:cNvGrpSpPr>
            <a:grpSpLocks/>
          </p:cNvGrpSpPr>
          <p:nvPr userDrawn="1"/>
        </p:nvGrpSpPr>
        <p:grpSpPr bwMode="auto">
          <a:xfrm>
            <a:off x="1168400" y="950913"/>
            <a:ext cx="7754938" cy="76200"/>
            <a:chOff x="736" y="599"/>
            <a:chExt cx="4885" cy="48"/>
          </a:xfrm>
        </p:grpSpPr>
        <p:sp>
          <p:nvSpPr>
            <p:cNvPr id="250888" name="Line 8"/>
            <p:cNvSpPr>
              <a:spLocks noChangeShapeType="1"/>
            </p:cNvSpPr>
            <p:nvPr userDrawn="1"/>
          </p:nvSpPr>
          <p:spPr bwMode="auto">
            <a:xfrm>
              <a:off x="736" y="599"/>
              <a:ext cx="4885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250889" name="Line 9"/>
            <p:cNvSpPr>
              <a:spLocks noChangeShapeType="1"/>
            </p:cNvSpPr>
            <p:nvPr userDrawn="1"/>
          </p:nvSpPr>
          <p:spPr bwMode="auto">
            <a:xfrm>
              <a:off x="826" y="647"/>
              <a:ext cx="4616" cy="0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292100" y="6413500"/>
            <a:ext cx="8763000" cy="76200"/>
            <a:chOff x="736" y="599"/>
            <a:chExt cx="4885" cy="48"/>
          </a:xfrm>
        </p:grpSpPr>
        <p:sp>
          <p:nvSpPr>
            <p:cNvPr id="250892" name="Line 12"/>
            <p:cNvSpPr>
              <a:spLocks noChangeShapeType="1"/>
            </p:cNvSpPr>
            <p:nvPr userDrawn="1"/>
          </p:nvSpPr>
          <p:spPr bwMode="auto">
            <a:xfrm>
              <a:off x="736" y="599"/>
              <a:ext cx="4885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250893" name="Line 13"/>
            <p:cNvSpPr>
              <a:spLocks noChangeShapeType="1"/>
            </p:cNvSpPr>
            <p:nvPr userDrawn="1"/>
          </p:nvSpPr>
          <p:spPr bwMode="auto">
            <a:xfrm>
              <a:off x="826" y="647"/>
              <a:ext cx="4616" cy="0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52400" y="3337"/>
            <a:ext cx="1402202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6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169863" indent="-169863" algn="l" rtl="0" eaLnBrk="0" fontAlgn="base" hangingPunct="0">
        <a:spcBef>
          <a:spcPts val="0"/>
        </a:spcBef>
        <a:spcAft>
          <a:spcPts val="0"/>
        </a:spcAft>
        <a:buClr>
          <a:srgbClr val="002060"/>
        </a:buClr>
        <a:buFont typeface="Arial" panose="020B0604020202020204" pitchFamily="34" charset="0"/>
        <a:buChar char="•"/>
        <a:defRPr sz="1800" b="1" i="1">
          <a:solidFill>
            <a:srgbClr val="000066"/>
          </a:solidFill>
          <a:latin typeface="+mn-lt"/>
          <a:ea typeface="+mn-ea"/>
          <a:cs typeface="+mn-cs"/>
        </a:defRPr>
      </a:lvl1pPr>
      <a:lvl2pPr marL="517525" indent="-177800" algn="l" rtl="0" eaLnBrk="0" fontAlgn="base" hangingPunct="0">
        <a:spcBef>
          <a:spcPts val="0"/>
        </a:spcBef>
        <a:spcAft>
          <a:spcPts val="0"/>
        </a:spcAft>
        <a:buClr>
          <a:srgbClr val="002060"/>
        </a:buClr>
        <a:buFont typeface="Arial" panose="020B0604020202020204" pitchFamily="34" charset="0"/>
        <a:buChar char="•"/>
        <a:defRPr sz="1800" b="1" i="1">
          <a:solidFill>
            <a:srgbClr val="000066"/>
          </a:solidFill>
          <a:latin typeface="+mn-lt"/>
          <a:cs typeface="+mn-cs"/>
        </a:defRPr>
      </a:lvl2pPr>
      <a:lvl3pPr marL="914400" indent="-114300" algn="l" rtl="0" eaLnBrk="0" fontAlgn="base" hangingPunct="0">
        <a:spcBef>
          <a:spcPts val="0"/>
        </a:spcBef>
        <a:spcAft>
          <a:spcPts val="0"/>
        </a:spcAft>
        <a:buClr>
          <a:srgbClr val="002060"/>
        </a:buClr>
        <a:buFont typeface="Arial" panose="020B0604020202020204" pitchFamily="34" charset="0"/>
        <a:buChar char="•"/>
        <a:defRPr sz="1800" b="1" i="1">
          <a:solidFill>
            <a:srgbClr val="000066"/>
          </a:solidFill>
          <a:latin typeface="+mn-lt"/>
          <a:cs typeface="+mn-cs"/>
        </a:defRPr>
      </a:lvl3pPr>
      <a:lvl4pPr marL="1714500" indent="-266700" algn="l" rtl="0" eaLnBrk="0" fontAlgn="base" hangingPunct="0">
        <a:spcBef>
          <a:spcPct val="25000"/>
        </a:spcBef>
        <a:spcAft>
          <a:spcPct val="25000"/>
        </a:spcAft>
        <a:buChar char="–"/>
        <a:defRPr sz="1400" b="1">
          <a:solidFill>
            <a:schemeClr val="tx1"/>
          </a:solidFill>
          <a:latin typeface="+mn-lt"/>
          <a:cs typeface="+mn-cs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3067841"/>
            <a:ext cx="9144000" cy="1363609"/>
          </a:xfrm>
        </p:spPr>
        <p:txBody>
          <a:bodyPr/>
          <a:lstStyle/>
          <a:p>
            <a:r>
              <a:rPr lang="en-US" sz="4800" i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 Shooter </a:t>
            </a:r>
            <a:r>
              <a:rPr lang="en-US" sz="4800" i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TTX</a:t>
            </a:r>
            <a:br>
              <a:rPr lang="en-US" sz="4800" i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i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 23 </a:t>
            </a:r>
            <a:endParaRPr lang="en-US" sz="48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54981" y="6114691"/>
            <a:ext cx="3289019" cy="458390"/>
          </a:xfrm>
        </p:spPr>
        <p:txBody>
          <a:bodyPr/>
          <a:lstStyle/>
          <a:p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</a:t>
            </a: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6922" y="5134058"/>
            <a:ext cx="5390307" cy="136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350" b="1" i="1">
                <a:solidFill>
                  <a:schemeClr val="accent6">
                    <a:lumMod val="75000"/>
                  </a:schemeClr>
                </a:solidFill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5pPr>
            <a:lvl6pPr marL="192881" algn="ctr" rtl="0" fontAlgn="base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6pPr>
            <a:lvl7pPr marL="385763" algn="ctr" rtl="0" fontAlgn="base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7pPr>
            <a:lvl8pPr marL="578644" algn="ctr" rtl="0" fontAlgn="base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8pPr>
            <a:lvl9pPr marL="771525" algn="ctr" rtl="0" fontAlgn="base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9pPr>
          </a:lstStyle>
          <a:p>
            <a:pPr algn="l" defTabSz="914400"/>
            <a:endParaRPr lang="en-US" sz="2400" i="0" kern="0" dirty="0" smtClean="0">
              <a:solidFill>
                <a:srgbClr val="002060"/>
              </a:solidFill>
            </a:endParaRPr>
          </a:p>
          <a:p>
            <a:pPr algn="l" defTabSz="914400"/>
            <a:endParaRPr lang="en-US" sz="2400" i="0" kern="0" dirty="0">
              <a:solidFill>
                <a:srgbClr val="002060"/>
              </a:solidFill>
              <a:latin typeface="+mj-lt"/>
            </a:endParaRPr>
          </a:p>
          <a:p>
            <a:pPr algn="l" defTabSz="914400"/>
            <a:r>
              <a:rPr lang="en-US" sz="2400" i="0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NAVFAC Security Manager</a:t>
            </a:r>
          </a:p>
          <a:p>
            <a:pPr algn="l" defTabSz="914400"/>
            <a:r>
              <a:rPr lang="en-US" sz="2400" i="0" kern="0" dirty="0" smtClean="0">
                <a:solidFill>
                  <a:srgbClr val="002060"/>
                </a:solidFill>
                <a:latin typeface="+mj-lt"/>
              </a:rPr>
              <a:t>Mario  Matias</a:t>
            </a:r>
            <a:endParaRPr lang="en-US" sz="2400" i="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4094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13040"/>
            <a:ext cx="9144000" cy="364100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Questions before we begin?</a:t>
            </a:r>
            <a:endParaRPr lang="en-US" sz="48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33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Exercise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27803" y="2725859"/>
            <a:ext cx="68928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Begin Table Top Exercise</a:t>
            </a:r>
          </a:p>
        </p:txBody>
      </p:sp>
    </p:spTree>
    <p:extLst>
      <p:ext uri="{BB962C8B-B14F-4D97-AF65-F5344CB8AC3E}">
        <p14:creationId xmlns:p14="http://schemas.microsoft.com/office/powerpoint/2010/main" val="102972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Wednesday, May 3, 1300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976" y="1223286"/>
            <a:ext cx="9090024" cy="53660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You are in a weekly meeting and the same topic continues to come up.  One employee appears to be visibly agitated when the meeting ends.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800" b="1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One hour later as you pass by a cubicle you hear muted arguing &amp; notice one of the parties is the agitated employee from the earlier meeting.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1.  What are your thoughts on this event?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According to a 2018 report from the Bureau of Labor Statistics,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workplace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shootings went up by 83 cases to 394 total from 2015 to 2016,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&amp; they comprised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79 percent of all workplace homicides in 2016.</a:t>
            </a:r>
          </a:p>
          <a:p>
            <a:pPr marL="514350" indent="-514350">
              <a:buFont typeface="+mj-lt"/>
              <a:buAutoNum type="arabicPeriod"/>
            </a:pPr>
            <a:endParaRPr lang="en-US" sz="2300" dirty="0" smtClean="0">
              <a:latin typeface="+mj-lt"/>
            </a:endParaRPr>
          </a:p>
          <a:p>
            <a:pPr marL="0" indent="0">
              <a:buNone/>
            </a:pPr>
            <a:endParaRPr lang="en-US" sz="23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166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Thursday, May 4, 0915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87778"/>
            <a:ext cx="9144000" cy="498605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 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As you are sipping coffee at your desk a faint popping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sound is heard within the building. 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 An unknown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employee runs into your office shouting that there is a 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man is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firing a gun 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down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the hall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</a:t>
            </a:r>
            <a:r>
              <a:rPr 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you </a:t>
            </a: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post </a:t>
            </a:r>
            <a:r>
              <a:rPr 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about the potential active </a:t>
            </a: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shooter on social media first or do </a:t>
            </a:r>
            <a:r>
              <a:rPr 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you call 911</a:t>
            </a: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If you stated call 911:</a:t>
            </a:r>
            <a:endParaRPr lang="en-US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95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52406"/>
            <a:ext cx="8283576" cy="835025"/>
          </a:xfrm>
        </p:spPr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Thursday, May 4, 0915 </a:t>
            </a:r>
            <a:r>
              <a:rPr lang="en-US" sz="4800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(Con’t)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87778"/>
            <a:ext cx="9144000" cy="498605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 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As you are sipping coffee at your desk a faint popping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sound is heard within the building. 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 An unknown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employee runs into your office shouting that there is a 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man is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firing a gun 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down </a:t>
            </a:r>
            <a:r>
              <a:rPr lang="en-US" sz="2400" b="1" dirty="0">
                <a:latin typeface="+mj-lt"/>
                <a:cs typeface="Times New Roman" panose="02020603050405020304" pitchFamily="18" charset="0"/>
              </a:rPr>
              <a:t>the hall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 b="1" dirty="0">
              <a:latin typeface="+mj-lt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a)  What do you tell the operator?</a:t>
            </a:r>
          </a:p>
          <a:p>
            <a:pPr marL="457200" indent="-457200">
              <a:buAutoNum type="arabicPeriod" startAt="2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b)  Did you see the shooter, weapon, or victims?</a:t>
            </a:r>
          </a:p>
          <a:p>
            <a:pPr marL="914400" lvl="1" indent="-514350">
              <a:buFont typeface="+mj-lt"/>
              <a:buAutoNum type="alphaLcParenR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c)  How do you explain to the dispatcher your location?</a:t>
            </a:r>
          </a:p>
          <a:p>
            <a:pPr marL="914400" lvl="1" indent="-514350">
              <a:buFont typeface="+mj-lt"/>
              <a:buAutoNum type="alphaLcParenR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d)  How detailed should your description of events be?</a:t>
            </a:r>
          </a:p>
          <a:p>
            <a:pPr marL="914400" lvl="1" indent="-514350">
              <a:buFont typeface="+mj-lt"/>
              <a:buAutoNum type="alphaLcParenR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 What if you can’t dial out? 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470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Update: </a:t>
            </a:r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0916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31216"/>
            <a:ext cx="9144000" cy="521229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popping noises seem to be coming from your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floor &amp; are getting louder.  In addition, there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yelling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screaming outside your door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 are your options? 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How would you lockdown the area?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What do you do to minimize making any noise?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If you had been able to ‘Run’ as a first response, where would you have gone?*  </a:t>
            </a:r>
          </a:p>
          <a:p>
            <a:pPr marL="0" indent="0">
              <a:buNone/>
            </a:pPr>
            <a:endParaRPr lang="en-US" sz="16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1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Update: </a:t>
            </a:r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0916 </a:t>
            </a:r>
            <a:r>
              <a:rPr lang="en-US" sz="4800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(Con’t)</a:t>
            </a:r>
            <a:endParaRPr lang="en-US" sz="4800" i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31216"/>
            <a:ext cx="9144000" cy="521229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popping noises seem to be coming from your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floor &amp; are getting louder.  In addition, there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yelling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screaming outside your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door.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a)  Do you know a safe path out of the building, multiple paths?</a:t>
            </a:r>
          </a:p>
          <a:p>
            <a:pPr marL="857250" lvl="1" indent="-457200">
              <a:buFont typeface="+mj-lt"/>
              <a:buAutoNum type="alphaLcParenR"/>
            </a:pPr>
            <a:endParaRPr lang="en-US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How do you know that path is safe?</a:t>
            </a:r>
          </a:p>
          <a:p>
            <a:pPr marL="400050" lvl="1" indent="0">
              <a:buNone/>
            </a:pP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 Where would you go once out of the building?</a:t>
            </a:r>
          </a:p>
          <a:p>
            <a:pPr marL="857250" lvl="1" indent="-457200">
              <a:buFont typeface="+mj-lt"/>
              <a:buAutoNum type="alphaLcParenR"/>
            </a:pPr>
            <a:endParaRPr lang="en-US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 Do you help others?</a:t>
            </a:r>
          </a:p>
        </p:txBody>
      </p:sp>
    </p:spTree>
    <p:extLst>
      <p:ext uri="{BB962C8B-B14F-4D97-AF65-F5344CB8AC3E}">
        <p14:creationId xmlns:p14="http://schemas.microsoft.com/office/powerpoint/2010/main" val="30856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Update: </a:t>
            </a:r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0925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" y="1036320"/>
            <a:ext cx="9144000" cy="561900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700" dirty="0"/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most cases the favored solution is to lockdown the room.  As you are accounting for coworkers, one of them, Jill begins knocking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frantically on your door pleading to be let in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have a office level PPR for this situation? </a:t>
            </a:r>
            <a:endParaRPr lang="en-US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unlock the door to let her in?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 do you know if it is Jill?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makes this decision?  What will you do if the group is divided?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Wait… Was the door barricaded already?  If so, would you remove the barricade to let her in?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10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Update: </a:t>
            </a:r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0930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49442"/>
            <a:ext cx="9144000" cy="550515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700" dirty="0"/>
              <a:t> </a:t>
            </a:r>
            <a:r>
              <a:rPr lang="en-US" sz="2400" b="1" dirty="0" smtClean="0">
                <a:latin typeface="+mj-lt"/>
              </a:rPr>
              <a:t>Your group allowed Jill in and then chose to </a:t>
            </a:r>
            <a:r>
              <a:rPr lang="en-US" sz="2400" b="1" dirty="0">
                <a:latin typeface="+mj-lt"/>
              </a:rPr>
              <a:t>l</a:t>
            </a:r>
            <a:r>
              <a:rPr lang="en-US" sz="2400" b="1" dirty="0" smtClean="0">
                <a:latin typeface="+mj-lt"/>
              </a:rPr>
              <a:t>ockdown.  What is your next step?  </a:t>
            </a:r>
          </a:p>
          <a:p>
            <a:endParaRPr lang="en-US" sz="2400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What </a:t>
            </a:r>
            <a:r>
              <a:rPr lang="en-US" sz="2400" dirty="0">
                <a:solidFill>
                  <a:srgbClr val="00B050"/>
                </a:solidFill>
                <a:latin typeface="+mj-lt"/>
              </a:rPr>
              <a:t>additional concerns do you have at this time?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317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Update: </a:t>
            </a:r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0934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58869"/>
            <a:ext cx="9144000" cy="550515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 someone attempting to open the door, then several loud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pops.  After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few minutes of silence, it appears that the shooter may have moved on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your immediate concerns at this time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tell coworkers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lockdown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you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stay in lockdown or attempt to leave?</a:t>
            </a:r>
          </a:p>
        </p:txBody>
      </p:sp>
    </p:spTree>
    <p:extLst>
      <p:ext uri="{BB962C8B-B14F-4D97-AF65-F5344CB8AC3E}">
        <p14:creationId xmlns:p14="http://schemas.microsoft.com/office/powerpoint/2010/main" val="332744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9160" y="23914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1104" y="239143"/>
            <a:ext cx="8229600" cy="568642"/>
          </a:xfrm>
        </p:spPr>
        <p:txBody>
          <a:bodyPr/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153543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In our ever-evolving world of insider threats &amp; emerging dangers, it is our responsibility to prepare ourselves for the unknown.  From the heart of our Capitol in the Washington Navy Yard to  Chattanooga, TN, Pensacola, FL, &amp; beautiful Hawaii, these tragic events have unfolded at a moments notice without warning.  </a:t>
            </a:r>
          </a:p>
          <a:p>
            <a:endParaRPr lang="en-US" sz="2400" b="1" dirty="0" smtClean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Repetitive &amp; recurring all hazards training is an important first line of personal defense to ensure that we as individuals are prepared should a situation arise that requires us to act decisively</a:t>
            </a:r>
            <a:r>
              <a:rPr lang="en-US" sz="2400" b="0" dirty="0" smtClean="0">
                <a:latin typeface="+mj-lt"/>
              </a:rPr>
              <a:t>.     </a:t>
            </a:r>
          </a:p>
          <a:p>
            <a:endParaRPr lang="en-US" sz="24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1518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Update: </a:t>
            </a:r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1030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19163"/>
            <a:ext cx="9144000" cy="550515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700" b="1" dirty="0" smtClean="0"/>
              <a:t>	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 are still locked down.  First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responders have arrived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police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entered your building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subdue the shooter.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conflicting reports, the police are uncertain about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shooters in the building.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 has arrived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begun to report on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incident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nationally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out of lockdown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that law enforcement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scene?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responsible for deciding when it is safe to leave the secure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you do if you disagree with the employees who want to leave?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00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Update: 1536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50070"/>
            <a:ext cx="9144000" cy="57079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chaos of the day is starting to subside.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police have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apprehended the alleged shooter.  Law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enforcement personnel arrive outside your office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door to clear the room, they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you to evacuate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How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prepare your employees or co-workers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disturbing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scenes they may encounter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halls?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What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concerns do you have leaving your office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unsecure?</a:t>
            </a:r>
          </a:p>
          <a:p>
            <a:pPr marL="0" indent="0">
              <a:buNone/>
            </a:pP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 Should you still have unsecured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classified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out?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55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Update: </a:t>
            </a:r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1650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58868"/>
            <a:ext cx="9144000" cy="550515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allowed to go home, however some do not have their belongings.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police have declared your building a crime scene and no one will be allowed back inside for at least 2 weeks.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to FPCON Delta,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installation has decided to bus everyone to a local off base rally point to meet up with family.  As the bus pulls into the parking lot you see the media.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you talk to them?</a:t>
            </a:r>
          </a:p>
          <a:p>
            <a:pPr marL="400050" lvl="1" indent="0">
              <a:buNone/>
            </a:pPr>
            <a:endParaRPr lang="en-US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47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Update: Wednesday, May 24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01343"/>
            <a:ext cx="9219414" cy="583207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You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able to get back into the building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resume normal business operations. Several employees ask for more time to emotionally recover from the event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able to continue normal business operations using fewer staff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How are Mission Essential Functions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going to be done if personnel are unavailable or incapable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performing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functions?  Do you have a plan?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you accommodate individuals who have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 emotionally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traumatized by the event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will you make available to all staff?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6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637" y="124126"/>
            <a:ext cx="8045450" cy="835025"/>
          </a:xfrm>
        </p:spPr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Exercise	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-117278" y="2941022"/>
            <a:ext cx="9016180" cy="814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350" b="1" i="1">
                <a:solidFill>
                  <a:schemeClr val="accent6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5pPr>
            <a:lvl6pPr marL="192881" algn="ctr" rtl="0" fontAlgn="base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6pPr>
            <a:lvl7pPr marL="385763" algn="ctr" rtl="0" fontAlgn="base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7pPr>
            <a:lvl8pPr marL="578644" algn="ctr" rtl="0" fontAlgn="base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8pPr>
            <a:lvl9pPr marL="771525" algn="ctr" rtl="0" fontAlgn="base">
              <a:spcBef>
                <a:spcPct val="0"/>
              </a:spcBef>
              <a:spcAft>
                <a:spcPct val="0"/>
              </a:spcAft>
              <a:defRPr sz="1688" b="1" i="1">
                <a:solidFill>
                  <a:srgbClr val="006600"/>
                </a:solidFill>
                <a:latin typeface="Times New Roman" charset="0"/>
              </a:defRPr>
            </a:lvl9pPr>
          </a:lstStyle>
          <a:p>
            <a:pPr defTabSz="914400"/>
            <a:r>
              <a:rPr lang="en-US" sz="4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End Table Top Exercise</a:t>
            </a:r>
            <a:endParaRPr lang="en-US" sz="48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183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1" y="212522"/>
            <a:ext cx="8229600" cy="568642"/>
          </a:xfrm>
        </p:spPr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Exercise Hot Wash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8854" y="1092881"/>
            <a:ext cx="9144000" cy="550515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Now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let's look back at the exercise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what we learned from this experience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we can use it to improve our overall response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This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your chance to provide some feedback on the exercise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how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were in our response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threat depicted in the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Your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answers to the following questions should be based on how the participants in this room responded to the situation depicted in the scenario, according to the discussion we had after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update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based on things that happened within the scenario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itself.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Everyone's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is important, so please feel free to share your thoughts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3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Digital Exercise </a:t>
            </a:r>
            <a:r>
              <a:rPr lang="en-US" sz="4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</a:t>
            </a:r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valuation 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215430"/>
            <a:ext cx="9144000" cy="550515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the exercise went overall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 areas of concerns at this point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 steps do we need to take, based on the lessons learned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Please let us know at</a:t>
            </a:r>
          </a:p>
          <a:p>
            <a:pPr marL="0" indent="0">
              <a:buNone/>
            </a:pP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6313" indent="-4572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</a:p>
          <a:p>
            <a:pPr marL="976313" indent="-4572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6313" indent="-4572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</a:p>
          <a:p>
            <a:pPr marL="976313" indent="-4572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6313" indent="-4572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  <a:p>
            <a:pPr marL="976313" indent="-4572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6313" indent="-4572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Suggestions</a:t>
            </a:r>
          </a:p>
        </p:txBody>
      </p:sp>
    </p:spTree>
    <p:extLst>
      <p:ext uri="{BB962C8B-B14F-4D97-AF65-F5344CB8AC3E}">
        <p14:creationId xmlns:p14="http://schemas.microsoft.com/office/powerpoint/2010/main" val="349058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9160" y="23914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1104" y="239143"/>
            <a:ext cx="8229600" cy="568642"/>
          </a:xfrm>
        </p:spPr>
        <p:txBody>
          <a:bodyPr/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(Con’t)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153543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kern="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exercise is: </a:t>
            </a:r>
          </a:p>
          <a:p>
            <a:pPr defTabSz="914400"/>
            <a:endParaRPr lang="en-US" sz="2400" b="1" kern="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24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guidance from Fleet Forces Command, requiring  all Navy personnel in U.S. Northern Command (USNORTHCOM) to participate in an Active Shooter practical exercise.   </a:t>
            </a:r>
          </a:p>
          <a:p>
            <a:pPr defTabSz="914400"/>
            <a:endParaRPr lang="en-US" sz="24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24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be conducted in Table-Top (TTX) format.  </a:t>
            </a:r>
          </a:p>
          <a:p>
            <a:endParaRPr lang="en-US" sz="2400" b="0" i="1" dirty="0">
              <a:solidFill>
                <a:srgbClr val="0053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933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 bwMode="auto">
          <a:xfrm>
            <a:off x="7947116" y="1426866"/>
            <a:ext cx="914400" cy="914400"/>
          </a:xfrm>
          <a:prstGeom prst="cloud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76" tIns="49638" rIns="99276" bIns="4963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Cloud 4"/>
          <p:cNvSpPr/>
          <p:nvPr/>
        </p:nvSpPr>
        <p:spPr bwMode="auto">
          <a:xfrm>
            <a:off x="6762541" y="1718268"/>
            <a:ext cx="1641775" cy="1055077"/>
          </a:xfrm>
          <a:prstGeom prst="cloud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76" tIns="49638" rIns="99276" bIns="4963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Cloud 5"/>
          <p:cNvSpPr/>
          <p:nvPr/>
        </p:nvSpPr>
        <p:spPr bwMode="auto">
          <a:xfrm>
            <a:off x="6762541" y="2049864"/>
            <a:ext cx="1768510" cy="1055077"/>
          </a:xfrm>
          <a:prstGeom prst="cloud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76" tIns="49638" rIns="99276" bIns="4963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Cloud 6"/>
          <p:cNvSpPr/>
          <p:nvPr/>
        </p:nvSpPr>
        <p:spPr bwMode="auto">
          <a:xfrm>
            <a:off x="6762541" y="1884066"/>
            <a:ext cx="1939332" cy="1220875"/>
          </a:xfrm>
          <a:prstGeom prst="cloud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76" tIns="49638" rIns="99276" bIns="4963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Two Exercise Roles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0" y="1093510"/>
            <a:ext cx="9143999" cy="57644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Facilitator (Supervisors, Department Heads, Team Leads, etc.)</a:t>
            </a:r>
          </a:p>
          <a:p>
            <a:pPr marL="0" indent="0">
              <a:buNone/>
            </a:pPr>
            <a:endParaRPr lang="en-US" sz="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Provides instructions / Tell the story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Introduce question(s) / Guides the discussions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Assists in coming up with solutions</a:t>
            </a:r>
          </a:p>
          <a:p>
            <a:pPr lvl="1">
              <a:buFont typeface="Arial" pitchFamily="34" charset="0"/>
              <a:buChar char="•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Participants (Employees)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Immerse yourself in the story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Verbally respond as if the scenario is actually happening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Assist in coming up with solutions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854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7674" y="184242"/>
            <a:ext cx="8229600" cy="568642"/>
          </a:xfrm>
        </p:spPr>
        <p:txBody>
          <a:bodyPr/>
          <a:lstStyle/>
          <a:p>
            <a:r>
              <a:rPr lang="en-US" sz="48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48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0" y="1178351"/>
            <a:ext cx="9144000" cy="567964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This TTX will help us to:</a:t>
            </a:r>
          </a:p>
          <a:p>
            <a:endParaRPr lang="en-US" sz="12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 Demonstrate </a:t>
            </a:r>
            <a:r>
              <a:rPr lang="en-US" sz="2400" dirty="0">
                <a:latin typeface="+mj-lt"/>
              </a:rPr>
              <a:t>ability to implement </a:t>
            </a:r>
            <a:r>
              <a:rPr lang="en-US" sz="2400" dirty="0" smtClean="0">
                <a:latin typeface="+mj-lt"/>
              </a:rPr>
              <a:t>web based trained emergency procedures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 Refine responses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060"/>
              </a:solidFill>
              <a:latin typeface="+mj-lt"/>
            </a:endParaRPr>
          </a:p>
          <a:p>
            <a:pPr lvl="2"/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RUN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HIDE,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FIGHT</a:t>
            </a:r>
          </a:p>
          <a:p>
            <a:pPr lvl="2"/>
            <a:endParaRPr lang="en-US" sz="2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 Better understand roles &amp; responsibilities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 Build a better team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 Increase our knowledge of how to respond to an active shooter incident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 Be better prepared – practice makes perfect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 Change behaviors – be more aware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+mj-lt"/>
              </a:rPr>
              <a:t> Complete annual requirements to hold a command - wide active shooter exercise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2977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05604" y="4421506"/>
            <a:ext cx="1065971" cy="457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76" tIns="49638" rIns="99276" bIns="4963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53407" y="193669"/>
            <a:ext cx="8229600" cy="568642"/>
          </a:xfrm>
        </p:spPr>
        <p:txBody>
          <a:bodyPr/>
          <a:lstStyle/>
          <a:p>
            <a:r>
              <a:rPr lang="en-US" sz="48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Ground Rules 1</a:t>
            </a:r>
            <a:endParaRPr lang="en-US" sz="48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-84841" y="1150071"/>
            <a:ext cx="9389097" cy="556998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This is a training exercise</a:t>
            </a:r>
            <a:r>
              <a:rPr lang="en-US" sz="18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Promote teamwork / build confidence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Assess strengths / weaknesses / capabilities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 a test – no hidden agenda or trick questions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Speak freely / openly exchange ideas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Respect others when they are speaking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Supervisors may excuse personnel under their purview with PTSD or other “anxiety triggers” where the risk to the employee’s well-being outweigh the individual &amp; collective benefit of training received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NOTE:  Personnel safety in an active shooter scenario relies heavily on good training &amp; awareness of individual response actions.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All hands participation is highly recommended to promote individual &amp; command readiness. </a:t>
            </a:r>
            <a:r>
              <a:rPr lang="en-US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92881" lvl="1" indent="0">
              <a:buNone/>
            </a:pPr>
            <a:r>
              <a:rPr lang="en-US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Supervisors should exercise good judgment &amp; sound risk management when excusing personnel from participation</a:t>
            </a:r>
          </a:p>
        </p:txBody>
      </p:sp>
    </p:spTree>
    <p:extLst>
      <p:ext uri="{BB962C8B-B14F-4D97-AF65-F5344CB8AC3E}">
        <p14:creationId xmlns:p14="http://schemas.microsoft.com/office/powerpoint/2010/main" val="246916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Ground Rules 2</a:t>
            </a:r>
            <a:endParaRPr lang="en-US" sz="48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68924"/>
            <a:ext cx="9144000" cy="5689075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Try to have mindset that scenario is real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Timeline is realistic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Answer using your knowledge of your facility’s emergency procedures &amp; your online training experience.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flow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Scenario description with updates</a:t>
            </a:r>
          </a:p>
          <a:p>
            <a:pPr marL="971550" lvl="1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answers / discussion</a:t>
            </a:r>
          </a:p>
          <a:p>
            <a:pPr marL="971550" lvl="1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Repeat 1 &amp; 2 for each scenario</a:t>
            </a:r>
          </a:p>
          <a:p>
            <a:pPr marL="971550" lvl="1" indent="-514350">
              <a:buFont typeface="+mj-lt"/>
              <a:buAutoNum type="arabicPeriod"/>
            </a:pPr>
            <a:endParaRPr lang="en-US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Hot wash / lessons learned at the end</a:t>
            </a:r>
          </a:p>
          <a:p>
            <a:pPr marL="457200" lvl="1" indent="0">
              <a:buNone/>
            </a:pPr>
            <a:endParaRPr lang="en-US" sz="2400" b="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r>
              <a:rPr lang="en-US" sz="24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Submit lessons learned to your Security Department</a:t>
            </a:r>
          </a:p>
          <a:p>
            <a:pPr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3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4686" y="447020"/>
            <a:ext cx="8045450" cy="835025"/>
          </a:xfrm>
        </p:spPr>
        <p:txBody>
          <a:bodyPr>
            <a:noAutofit/>
          </a:bodyPr>
          <a:lstStyle/>
          <a:p>
            <a:r>
              <a:rPr lang="en-US" sz="48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Profile of an Active Shooter</a:t>
            </a: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97204"/>
            <a:ext cx="9144000" cy="478881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Individual(s) engaged in killing or attempting to kill unsuspecting people in a confined &amp; crowded area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Various firearms are the typical weapons of choice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Some shooters have had intended victims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will seek them while taking other lives in the process; others simply want to kill as many people as possible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Demonstrated irrational behavior; these are not coordinated, military-style attacks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74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659876" y="631596"/>
            <a:ext cx="9803876" cy="650449"/>
          </a:xfrm>
        </p:spPr>
        <p:txBody>
          <a:bodyPr>
            <a:noAutofit/>
          </a:bodyPr>
          <a:lstStyle/>
          <a:p>
            <a:r>
              <a:rPr lang="en-US" sz="4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Profile of an Active </a:t>
            </a:r>
            <a:r>
              <a:rPr lang="en-US" sz="40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Shooter </a:t>
            </a:r>
            <a:r>
              <a:rPr lang="en-US" sz="4000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(Con’t)</a:t>
            </a: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197204"/>
            <a:ext cx="9144000" cy="478881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Situations are unpredictable &amp; evolve quickly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Shooter(s) typically continue to move &amp; search for targets until stopped by law enforcement, suicide, or individual intervention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FBI states AS events often last only last 3-5 minutes, we must be prepared to take </a:t>
            </a:r>
            <a:r>
              <a:rPr lang="en-US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action</a:t>
            </a:r>
          </a:p>
        </p:txBody>
      </p:sp>
    </p:spTree>
    <p:extLst>
      <p:ext uri="{BB962C8B-B14F-4D97-AF65-F5344CB8AC3E}">
        <p14:creationId xmlns:p14="http://schemas.microsoft.com/office/powerpoint/2010/main" val="106722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 Narrow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6F87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6F87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AVFAC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276" tIns="49638" rIns="99276" bIns="49638" numCol="1" anchor="t" anchorCtr="0" compatLnSpc="1">
        <a:prstTxWarp prst="textNoShape">
          <a:avLst/>
        </a:prstTxWarp>
        <a:spAutoFit/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276" tIns="49638" rIns="99276" bIns="49638" numCol="1" anchor="t" anchorCtr="0" compatLnSpc="1">
        <a:prstTxWarp prst="textNoShape">
          <a:avLst/>
        </a:prstTxWarp>
        <a:spAutoFit/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NAVFAC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276" tIns="49638" rIns="99276" bIns="49638" numCol="1" anchor="t" anchorCtr="0" compatLnSpc="1">
        <a:prstTxWarp prst="textNoShape">
          <a:avLst/>
        </a:prstTxWarp>
        <a:spAutoFit/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276" tIns="49638" rIns="99276" bIns="49638" numCol="1" anchor="t" anchorCtr="0" compatLnSpc="1">
        <a:prstTxWarp prst="textNoShape">
          <a:avLst/>
        </a:prstTxWarp>
        <a:spAutoFit/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NAVFAC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276" tIns="49638" rIns="99276" bIns="49638" numCol="1" anchor="t" anchorCtr="0" compatLnSpc="1">
        <a:prstTxWarp prst="textNoShape">
          <a:avLst/>
        </a:prstTxWarp>
        <a:spAutoFit/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276" tIns="49638" rIns="99276" bIns="49638" numCol="1" anchor="t" anchorCtr="0" compatLnSpc="1">
        <a:prstTxWarp prst="textNoShape">
          <a:avLst/>
        </a:prstTxWarp>
        <a:spAutoFit/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276" tIns="49638" rIns="99276" bIns="49638" numCol="1" anchor="t" anchorCtr="0" compatLnSpc="1">
        <a:prstTxWarp prst="textNoShape">
          <a:avLst/>
        </a:prstTxWarp>
        <a:spAutoFit/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276" tIns="49638" rIns="99276" bIns="49638" numCol="1" anchor="t" anchorCtr="0" compatLnSpc="1">
        <a:prstTxWarp prst="textNoShape">
          <a:avLst/>
        </a:prstTxWarp>
        <a:spAutoFit/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NAVFAC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276" tIns="49638" rIns="99276" bIns="49638" numCol="1" anchor="t" anchorCtr="0" compatLnSpc="1">
        <a:prstTxWarp prst="textNoShape">
          <a:avLst/>
        </a:prstTxWarp>
        <a:spAutoFit/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9276" tIns="49638" rIns="99276" bIns="49638" numCol="1" anchor="t" anchorCtr="0" compatLnSpc="1">
        <a:prstTxWarp prst="textNoShape">
          <a:avLst/>
        </a:prstTxWarp>
        <a:spAutoFit/>
      </a:bodyPr>
      <a:lstStyle>
        <a:defPPr marL="0" marR="0" indent="0" algn="ctr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CNIC Powerpoint Template 04201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FFFFCC"/>
      </a:accent1>
      <a:accent2>
        <a:srgbClr val="0099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8A00"/>
      </a:accent6>
      <a:hlink>
        <a:srgbClr val="0033CC"/>
      </a:hlink>
      <a:folHlink>
        <a:srgbClr val="0066CC"/>
      </a:folHlink>
    </a:clrScheme>
    <a:fontScheme name="1_FFC Division Director’s Meeting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sy="50000" kx="2453608" rotWithShape="0">
            <a:srgbClr val="808080">
              <a:alpha val="5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sy="50000" kx="2453608" rotWithShape="0">
            <a:srgbClr val="808080">
              <a:alpha val="5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1_FFC Division Director’s Meeting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FC Division Director’s Meeting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FC Division Director’s Meeting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FC Division Director’s Meeting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FC Division Director’s Meeting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FC Division Director’s Meeting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FC Division Director’s Meeting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FC Division Director’s Meeting template 8">
        <a:dk1>
          <a:srgbClr val="000000"/>
        </a:dk1>
        <a:lt1>
          <a:srgbClr val="DDDDDD"/>
        </a:lt1>
        <a:dk2>
          <a:srgbClr val="000000"/>
        </a:dk2>
        <a:lt2>
          <a:srgbClr val="919191"/>
        </a:lt2>
        <a:accent1>
          <a:srgbClr val="2717F5"/>
        </a:accent1>
        <a:accent2>
          <a:srgbClr val="1524E9"/>
        </a:accent2>
        <a:accent3>
          <a:srgbClr val="EBEBEB"/>
        </a:accent3>
        <a:accent4>
          <a:srgbClr val="000000"/>
        </a:accent4>
        <a:accent5>
          <a:srgbClr val="ACABF9"/>
        </a:accent5>
        <a:accent6>
          <a:srgbClr val="1220D3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FC Division Director’s Meeting template 9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2717F5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CABF9"/>
        </a:accent5>
        <a:accent6>
          <a:srgbClr val="00B98A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6C64EECDDA047B25D08FE28DBC487" ma:contentTypeVersion="5" ma:contentTypeDescription="Create a new document." ma:contentTypeScope="" ma:versionID="bcb67c1d978f9b2c70197ab4680850da">
  <xsd:schema xmlns:xsd="http://www.w3.org/2001/XMLSchema" xmlns:xs="http://www.w3.org/2001/XMLSchema" xmlns:p="http://schemas.microsoft.com/office/2006/metadata/properties" xmlns:ns2="0e3d8754-ee69-4e4e-b99d-9ec9052128b8" targetNamespace="http://schemas.microsoft.com/office/2006/metadata/properties" ma:root="true" ma:fieldsID="a3face652819f1334c56f79467260912" ns2:_="">
    <xsd:import namespace="0e3d8754-ee69-4e4e-b99d-9ec9052128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3d8754-ee69-4e4e-b99d-9ec9052128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F1466B-B84E-4B92-AE0F-462C3A8CA477}">
  <ds:schemaRefs>
    <ds:schemaRef ds:uri="0e3d8754-ee69-4e4e-b99d-9ec9052128b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963FB0F-F447-4D29-ABCF-15F5C49015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B2F46A-CA8F-4755-85C8-61FB82517748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0e3d8754-ee69-4e4e-b99d-9ec9052128b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9731</TotalTime>
  <Words>1863</Words>
  <Application>Microsoft Office PowerPoint</Application>
  <PresentationFormat>On-screen Show (4:3)</PresentationFormat>
  <Paragraphs>240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Arial Narrow</vt:lpstr>
      <vt:lpstr>Calibri</vt:lpstr>
      <vt:lpstr>Times New Roman</vt:lpstr>
      <vt:lpstr>Wingdings</vt:lpstr>
      <vt:lpstr>4_Default Design</vt:lpstr>
      <vt:lpstr>NAVFAC Theme</vt:lpstr>
      <vt:lpstr>1_NAVFAC Theme</vt:lpstr>
      <vt:lpstr>2_NAVFAC Theme</vt:lpstr>
      <vt:lpstr>Default Design</vt:lpstr>
      <vt:lpstr>3_NAVFAC Theme</vt:lpstr>
      <vt:lpstr>CNIC Powerpoint Template 042018</vt:lpstr>
      <vt:lpstr>Active Shooter TTX FY 23 </vt:lpstr>
      <vt:lpstr>Introduction</vt:lpstr>
      <vt:lpstr>Introduction (Con’t)</vt:lpstr>
      <vt:lpstr>Two Exercise Roles</vt:lpstr>
      <vt:lpstr>Objectives</vt:lpstr>
      <vt:lpstr>Ground Rules 1</vt:lpstr>
      <vt:lpstr>Ground Rules 2</vt:lpstr>
      <vt:lpstr>Profile of an Active Shooter </vt:lpstr>
      <vt:lpstr>Profile of an Active Shooter (Con’t) </vt:lpstr>
      <vt:lpstr>Questions </vt:lpstr>
      <vt:lpstr>Exercise</vt:lpstr>
      <vt:lpstr>Wednesday, May 3, 1300</vt:lpstr>
      <vt:lpstr>Thursday, May 4, 0915</vt:lpstr>
      <vt:lpstr>Thursday, May 4, 0915 (Con’t)</vt:lpstr>
      <vt:lpstr>Update: 0916</vt:lpstr>
      <vt:lpstr>Update: 0916 (Con’t)</vt:lpstr>
      <vt:lpstr>Update: 0925</vt:lpstr>
      <vt:lpstr>Update: 0930</vt:lpstr>
      <vt:lpstr>Update: 0934</vt:lpstr>
      <vt:lpstr>Update: 1030</vt:lpstr>
      <vt:lpstr>Update: 1536</vt:lpstr>
      <vt:lpstr>Update: 1650</vt:lpstr>
      <vt:lpstr>Update: Wednesday, May 24</vt:lpstr>
      <vt:lpstr>Exercise </vt:lpstr>
      <vt:lpstr>Exercise Hot Wash</vt:lpstr>
      <vt:lpstr>Digital Exercise Evaluation 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vinay.k.iyengar.civ@us.navy.mil</dc:creator>
  <cp:lastModifiedBy>Matiasurzua, Mario E CIV USN FRCSW (USA)</cp:lastModifiedBy>
  <cp:revision>329</cp:revision>
  <cp:lastPrinted>2022-05-23T21:18:35Z</cp:lastPrinted>
  <dcterms:created xsi:type="dcterms:W3CDTF">2018-12-10T19:42:41Z</dcterms:created>
  <dcterms:modified xsi:type="dcterms:W3CDTF">2022-11-15T14:56:18Z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0x0101007CF6C64EECDDA047B25D08FE28DBC487</vt:lpwstr>
  </property>
</Properties>
</file>